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5.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6.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7.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3" r:id="rId2"/>
    <p:sldMasterId id="2147483745" r:id="rId3"/>
    <p:sldMasterId id="2147483765" r:id="rId4"/>
    <p:sldMasterId id="2147483781" r:id="rId5"/>
    <p:sldMasterId id="2147483801" r:id="rId6"/>
    <p:sldMasterId id="2147483709" r:id="rId7"/>
    <p:sldMasterId id="2147483729" r:id="rId8"/>
  </p:sldMasterIdLst>
  <p:notesMasterIdLst>
    <p:notesMasterId r:id="rId48"/>
  </p:notesMasterIdLst>
  <p:handoutMasterIdLst>
    <p:handoutMasterId r:id="rId49"/>
  </p:handoutMasterIdLst>
  <p:sldIdLst>
    <p:sldId id="392" r:id="rId9"/>
    <p:sldId id="18696" r:id="rId10"/>
    <p:sldId id="18698" r:id="rId11"/>
    <p:sldId id="18699" r:id="rId12"/>
    <p:sldId id="18700" r:id="rId13"/>
    <p:sldId id="18713" r:id="rId14"/>
    <p:sldId id="18741" r:id="rId15"/>
    <p:sldId id="18703" r:id="rId16"/>
    <p:sldId id="18704" r:id="rId17"/>
    <p:sldId id="18717" r:id="rId18"/>
    <p:sldId id="18714" r:id="rId19"/>
    <p:sldId id="18719" r:id="rId20"/>
    <p:sldId id="18718" r:id="rId21"/>
    <p:sldId id="18721" r:id="rId22"/>
    <p:sldId id="18722" r:id="rId23"/>
    <p:sldId id="18720" r:id="rId24"/>
    <p:sldId id="18724" r:id="rId25"/>
    <p:sldId id="18725" r:id="rId26"/>
    <p:sldId id="18726" r:id="rId27"/>
    <p:sldId id="18727" r:id="rId28"/>
    <p:sldId id="18753" r:id="rId29"/>
    <p:sldId id="18743" r:id="rId30"/>
    <p:sldId id="18744" r:id="rId31"/>
    <p:sldId id="18733" r:id="rId32"/>
    <p:sldId id="18735" r:id="rId33"/>
    <p:sldId id="18742" r:id="rId34"/>
    <p:sldId id="18697" r:id="rId35"/>
    <p:sldId id="18701" r:id="rId36"/>
    <p:sldId id="18723" r:id="rId37"/>
    <p:sldId id="18738" r:id="rId38"/>
    <p:sldId id="18736" r:id="rId39"/>
    <p:sldId id="18737" r:id="rId40"/>
    <p:sldId id="18752" r:id="rId41"/>
    <p:sldId id="18745" r:id="rId42"/>
    <p:sldId id="18749" r:id="rId43"/>
    <p:sldId id="18746" r:id="rId44"/>
    <p:sldId id="18747" r:id="rId45"/>
    <p:sldId id="18750" r:id="rId46"/>
    <p:sldId id="18748" r:id="rId47"/>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599">
          <p15:clr>
            <a:srgbClr val="A4A3A4"/>
          </p15:clr>
        </p15:guide>
        <p15:guide id="3" pos="2880">
          <p15:clr>
            <a:srgbClr val="A4A3A4"/>
          </p15:clr>
        </p15:guide>
        <p15:guide id="4" pos="5602" userDrawn="1">
          <p15:clr>
            <a:srgbClr val="A4A3A4"/>
          </p15:clr>
        </p15:guide>
        <p15:guide id="5" pos="158"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768258-E7D6-687F-A105-05FA6013793B}" name="Galovic, Nikki (Communication, Geelong ACDP)" initials="" userId="S::gal16g@csiro.au::e610cada-08e9-445e-be70-303b7ed4743c" providerId="AD"/>
  <p188:author id="{9D6B879F-9A80-A421-F225-728CEBAFEF32}" name="Daroczy, Jenna (CorpAffairs, Black Mountain)" initials="DM" userId="S::dar14c@csiro.au::d3710c05-52fa-4b66-bafa-571c8989bc04" providerId="AD"/>
  <p188:author id="{FA0428B9-9BF9-F77C-F08B-99AC2F37CF69}" name="Zana Sinclair" initials="ZS" userId="S::sin218@csiro.au::bb6f34ff-0a0b-415e-ae22-d263e539a76f" providerId="AD"/>
  <p188:author id="{EF516AEB-5589-1904-DA86-F003EB53AA01}" name="Bourke, Chris (Strategy &amp; Engagement, Black Mountain)" initials="BM" userId="S::bou155@csiro.au::e6f11319-02fd-46e9-8af7-1544f769c001" providerId="AD"/>
  <p188:author id="{058027FF-0CA2-E63A-C23C-B101B9C7C3B2}" name="Duffy, Siobhan (CorpAffairs, Black Mountain)" initials="DS(BM" userId="S::duf070@csiro.au::c66c1358-0d58-4d5d-b4f5-c1988d647cb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DBDC"/>
    <a:srgbClr val="001D34"/>
    <a:srgbClr val="00A9C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122" autoAdjust="0"/>
    <p:restoredTop sz="80753" autoAdjust="0"/>
  </p:normalViewPr>
  <p:slideViewPr>
    <p:cSldViewPr showGuides="1">
      <p:cViewPr varScale="1">
        <p:scale>
          <a:sx n="120" d="100"/>
          <a:sy n="120" d="100"/>
        </p:scale>
        <p:origin x="192" y="416"/>
      </p:cViewPr>
      <p:guideLst>
        <p:guide orient="horz" pos="1620"/>
        <p:guide orient="horz" pos="599"/>
        <p:guide pos="2880"/>
        <p:guide pos="5602"/>
        <p:guide pos="15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0"/>
    </p:cViewPr>
  </p:sorterViewPr>
  <p:notesViewPr>
    <p:cSldViewPr showGuides="1">
      <p:cViewPr varScale="1">
        <p:scale>
          <a:sx n="121" d="100"/>
          <a:sy n="121" d="100"/>
        </p:scale>
        <p:origin x="4938" y="11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BBFA697C-5849-4DDF-A6C8-08E6893940F4}" type="datetimeFigureOut">
              <a:rPr lang="en-AU" smtClean="0"/>
              <a:pPr/>
              <a:t>25/11/2025</a:t>
            </a:fld>
            <a:endParaRPr lang="en-AU"/>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BFD014AF-979A-46D9-9B43-4C67319580DA}" type="slidenum">
              <a:rPr lang="en-AU" smtClean="0"/>
              <a:pPr/>
              <a:t>‹#›</a:t>
            </a:fld>
            <a:endParaRPr lang="en-AU"/>
          </a:p>
        </p:txBody>
      </p:sp>
    </p:spTree>
    <p:extLst>
      <p:ext uri="{BB962C8B-B14F-4D97-AF65-F5344CB8AC3E}">
        <p14:creationId xmlns:p14="http://schemas.microsoft.com/office/powerpoint/2010/main" val="251444176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8-26T05:25:54.45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9987 91,'-53'15,"1"0,-13-3,-16-5,30-3,-2-1,-40-3,4 0,32 0,3 0,-1 0,18 0,1 0,16 0,4 0,0 0,-3 0,8 0,-9 0,4 0,-5 0,-10-5,-13 4,-3-4,-18-1,8 4,-32-4,17 6,-27-7,29 6,-19-6,19 1,13 4,20-4,18 6,8 0,-8 0,4 0,-2 0,-3 0,7 2,-6-1,5 3,-3-3,-2 3,1-4,3 3,-9-3,12 2,-7-2,1 2,9-2,-20 0,13 0,-32 0,1 0,-20 0,9-5,14 4,3-4,17 5,-2 0,6 0,4-3,0 2,-3-2,3 3,-15 0,7 0,-18 0,24 0,-7 0,15 0,-3 0,-10 0,2 0,-17 0,20 0,-23 0,23 0,-24 0,24 0,-12 0,14 0,-16 0,9 0,-8 0,10 0,0 3,0-2,0 2,0-3,5 2,1-1,-3 1,7-2,-13 0,8 0,-4 0,4 0,-14 0,11 0,-7 0,6 0,9 0,-8 0,-8 0,-6 0,-12 0,1 0,0 0,0 0,10 0,2 0,17 0,-5 0,9 0,-8 0,4-2,1 1,-5-3,5 3,-6-1,5 2,-5 0,-6 0,-19 0,-12 0,-10 0,-11-7,7 6,-7-6,11 7,-1 0,0 0,1-6,10 4,2-4,21 6,8 0,-4 0,11 0,-22 0,17 0,-7 0,10 0,0 0,5 0,-4 0,5 0,-27 0,16 0,-37 0,27 0,-8 0,-28 0,20-6,-25 5,12-5,18 6,3 0,18 0,6 0,9 0,-8 0,4 0,0 0,-5 0,9 0,-9 0,0 0,6 0,-5 0,2 0,0 0,-28 0,-2 0,-21 0,-20 0,15 0,-26 0,8 0,8 0,15 0,27 0,25 0,1 0,-1 0,3 0,-6 0,5 0,-3 0,2 0,-1 0,-2 0,0 0,-2 0,-12 0,-2 0,0 0,-18-6,6 4,-22-4,0 6,-10 0,-2 0,-11 0,0-6,0 4,10-5,-7 0,7 6,-10-6,11 7,23 0,20 0,25 0,2 0,-10 0,2 0,-5 0,3 0,9 0,-8 0,-2 0,7 0,-5 0,5 0,1 0,-8 0,3 0,-2 0,-21 0,4 0,-17 0,20 0,-8 0,18 0,-7 0,15 0,2 0,-2 0,2 0,-7 0,-8 0,6 0,-19 0,-2 0,-3 0,3 0,18 0,11 0,0 0,-2 0,1-2,-4 1,9-1,-8 2,3 0,-5 0,-10 0,-3 0,-10 0,10 0,3 0,10 0,5 0,1 0,0 0,-6 0,3 0,-1 0,4 0,-5 0,-2 0,2 0,5 0,-1 0,3-2,-8 1,3-1,-14 2,14 0,-23 0,23 0,-13 0,15 0,1 0,-3 0,6 0,-10 0,6 0,1 0,-4 0,3 0,0 0,-3 0,6 0,-5 0,3 0,-2 0,3 0,-5 0,-11 0,10 0,-6 0,17 0,1 22,3-12,3 17,2-16,0-1,0 12,0-9,2 7,1-7,-1 0,-2 5,0-1,-2 0,2-1,0-2,0 3,17-9,-5 1,11-9,-5-3,-7 3,7-2,-4 2,17 0,-9 0,9 0,0 0,-12 0,11 0,-19 0,3 0,4 0,-6 0,10 0,-10 0,2 0,7-2,-4-2,8 1,6 0,-7 3,2 0,-6 0,-5 0,-1 0,4 0,-5 0,6 0,0 0,-7 0,6 0,-6 2,5-1,7 1,-5 1,6-3,-5 4,1-4,0 0,10 0,13 0,-7 3,-1-3,-16 3,-9-3,7 0,-3 3,0-3,4 2,11 0,5-1,13 1,-19-2,-4 0,-16 2,7-1,1 1,6 1,9-2,-13 2,11-3,-15 0,1 0,8 2,-12-2,12 5,-9-4,6 2,0-3,0 0,0 3,-6-2,0 2,1-1,-1-1,7 1,8-2,-6 0,7 0,-10 0,-5 0,3 0,7 0,-2 0,7 0,-10 0,10 0,3 0,20 0,-7 0,28 0,-5 0,11 0,18 0,-16 0,7 0,-1 0,-19 0,-3 0,-22 0,-14 3,-10-2,-1 2,-4-3,4 0,-9 0,18 5,0-4,26 4,-9-5,19 0,-18 0,18 0,-8 0,0 0,8 0,-18 5,8-4,-11 4,0-5,-10 0,18 0,-16 0,19 0,-11 0,-10 0,7 0,3 0,3 0,18 0,-8 0,20 0,-7 0,27 0,-14 0,-23 0,2 0,-8 0,-1 0,4 0,0 0,-6 0,-1 0,41 0,-11 0,-12 0,-24 0,-18 0,-11 0,-2 0,3 0,3 0,12 0,2 0,11 0,11 0,-8 0,17 0,4 0,2 0,18 0,-7 0,-1 0,9 0,-30 0,27 0,-37 0,37 0,-26 0,28 0,-8 0,-30 0,2 0,-1-4,1 1,5 2,1 0,4-3,0 0,-3 4,-1 0,0 0,-2 0,35 0,-24 0,-12 0,-26 0,-4 0,-16 0,7 0,4 0,-2 0,16 0,-15 0,22 0,-17 0,17 0,-7 0,21 0,-9 0,-1 0,17 0,8 0,-20 0,4 0,2 0,2 0,-1 0,0 0,0 0,0 0,5 0,1 0,-5 0,0 0,0 1,-1-2,33-5,-22 5,-24-5,-13 6,-15 0,-1 0,0 0,1 0,6 0,-7 0,4 0,-3 0,-2 0,4 0,-3 0,0 0,3 2,-4-1,1 1,3-2,-3 0,1 0,0 0,2-3,-3 2,5-2,6 3,7 0,1 0,-3 0,-10 0,0 0,-5 0,-2 0,4-3,-4 3,4-2,-2 2,-3 0,5-2,-3 1,1-1,1 2,-3 0,3 0,-1 0,-1 0,1 0,5 0,-7 0,5 0,-5 0,-2 0,7 0,-5 0,3 0,-3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00992BC2-9435-4D31-AEB3-5D5877AD6447}" type="datetimeFigureOut">
              <a:rPr lang="en-AU" smtClean="0"/>
              <a:pPr/>
              <a:t>25/11/2025</a:t>
            </a:fld>
            <a:endParaRPr lang="en-AU"/>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9A496215-5E4C-414D-A8DB-C38AA7CF7C2A}" type="slidenum">
              <a:rPr lang="en-AU" smtClean="0"/>
              <a:pPr/>
              <a:t>‹#›</a:t>
            </a:fld>
            <a:endParaRPr lang="en-AU"/>
          </a:p>
        </p:txBody>
      </p:sp>
    </p:spTree>
    <p:extLst>
      <p:ext uri="{BB962C8B-B14F-4D97-AF65-F5344CB8AC3E}">
        <p14:creationId xmlns:p14="http://schemas.microsoft.com/office/powerpoint/2010/main" val="4203183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www.csiro.au/en/work-with-us/international" TargetMode="External"/><Relationship Id="rId3" Type="http://schemas.openxmlformats.org/officeDocument/2006/relationships/hyperlink" Target="https://www.csiro.au/en/work-with-us" TargetMode="External"/><Relationship Id="rId7" Type="http://schemas.openxmlformats.org/officeDocument/2006/relationships/hyperlink" Target="http://www.csiro.au/en/work-with-us/use-our-labs-facilities"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www.csiro.au/en/work-with-us/funding-programs" TargetMode="External"/><Relationship Id="rId5" Type="http://schemas.openxmlformats.org/officeDocument/2006/relationships/hyperlink" Target="http://www.csiro.au/en/work-with-us/ip-commercialisation" TargetMode="External"/><Relationship Id="rId4" Type="http://schemas.openxmlformats.org/officeDocument/2006/relationships/hyperlink" Target="http://www.csiro.au/en/work-with-us/services/research-and-development" TargetMode="Externa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www.csiro.au/en/work-with-us/international" TargetMode="External"/><Relationship Id="rId3" Type="http://schemas.openxmlformats.org/officeDocument/2006/relationships/hyperlink" Target="https://www.csiro.au/en/work-with-us" TargetMode="External"/><Relationship Id="rId7" Type="http://schemas.openxmlformats.org/officeDocument/2006/relationships/hyperlink" Target="http://www.csiro.au/en/work-with-us/use-our-labs-facilities"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www.csiro.au/en/work-with-us/funding-programs" TargetMode="External"/><Relationship Id="rId5" Type="http://schemas.openxmlformats.org/officeDocument/2006/relationships/hyperlink" Target="http://www.csiro.au/en/work-with-us/ip-commercialisation" TargetMode="External"/><Relationship Id="rId4" Type="http://schemas.openxmlformats.org/officeDocument/2006/relationships/hyperlink" Target="http://www.csiro.au/en/work-with-us/services/research-and-development" TargetMode="Externa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www.csiro.au/en/work-with-us/international" TargetMode="External"/><Relationship Id="rId3" Type="http://schemas.openxmlformats.org/officeDocument/2006/relationships/hyperlink" Target="https://www.csiro.au/en/work-with-us" TargetMode="External"/><Relationship Id="rId7" Type="http://schemas.openxmlformats.org/officeDocument/2006/relationships/hyperlink" Target="http://www.csiro.au/en/work-with-us/use-our-labs-facilities"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www.csiro.au/en/work-with-us/funding-programs" TargetMode="External"/><Relationship Id="rId5" Type="http://schemas.openxmlformats.org/officeDocument/2006/relationships/hyperlink" Target="http://www.csiro.au/en/work-with-us/ip-commercialisation" TargetMode="External"/><Relationship Id="rId4" Type="http://schemas.openxmlformats.org/officeDocument/2006/relationships/hyperlink" Target="http://www.csiro.au/en/work-with-us/services/research-and-development" TargetMode="Externa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www.csiro.au/en/work-with-us/international" TargetMode="External"/><Relationship Id="rId3" Type="http://schemas.openxmlformats.org/officeDocument/2006/relationships/hyperlink" Target="https://www.csiro.au/en/work-with-us" TargetMode="External"/><Relationship Id="rId7" Type="http://schemas.openxmlformats.org/officeDocument/2006/relationships/hyperlink" Target="http://www.csiro.au/en/work-with-us/use-our-labs-facilities"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www.csiro.au/en/work-with-us/funding-programs" TargetMode="External"/><Relationship Id="rId5" Type="http://schemas.openxmlformats.org/officeDocument/2006/relationships/hyperlink" Target="http://www.csiro.au/en/work-with-us/ip-commercialisation" TargetMode="External"/><Relationship Id="rId4" Type="http://schemas.openxmlformats.org/officeDocument/2006/relationships/hyperlink" Target="http://www.csiro.au/en/work-with-us/services/research-and-development" TargetMode="Externa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www.csiro.au/en/work-with-us/international" TargetMode="External"/><Relationship Id="rId3" Type="http://schemas.openxmlformats.org/officeDocument/2006/relationships/hyperlink" Target="https://www.csiro.au/en/work-with-us" TargetMode="External"/><Relationship Id="rId7" Type="http://schemas.openxmlformats.org/officeDocument/2006/relationships/hyperlink" Target="http://www.csiro.au/en/work-with-us/use-our-labs-facilities"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www.csiro.au/en/work-with-us/funding-programs" TargetMode="External"/><Relationship Id="rId5" Type="http://schemas.openxmlformats.org/officeDocument/2006/relationships/hyperlink" Target="http://www.csiro.au/en/work-with-us/ip-commercialisation" TargetMode="External"/><Relationship Id="rId4" Type="http://schemas.openxmlformats.org/officeDocument/2006/relationships/hyperlink" Target="http://www.csiro.au/en/work-with-us/services/research-and-development" TargetMode="Externa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www.csiro.au/en/work-with-us/international" TargetMode="External"/><Relationship Id="rId3" Type="http://schemas.openxmlformats.org/officeDocument/2006/relationships/hyperlink" Target="https://www.csiro.au/en/work-with-us" TargetMode="External"/><Relationship Id="rId7" Type="http://schemas.openxmlformats.org/officeDocument/2006/relationships/hyperlink" Target="http://www.csiro.au/en/work-with-us/use-our-labs-facilities"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www.csiro.au/en/work-with-us/funding-programs" TargetMode="External"/><Relationship Id="rId5" Type="http://schemas.openxmlformats.org/officeDocument/2006/relationships/hyperlink" Target="http://www.csiro.au/en/work-with-us/ip-commercialisation" TargetMode="External"/><Relationship Id="rId4" Type="http://schemas.openxmlformats.org/officeDocument/2006/relationships/hyperlink" Target="http://www.csiro.au/en/work-with-us/services/research-and-development" TargetMode="Externa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www.csiro.au/en/work-with-us/international" TargetMode="External"/><Relationship Id="rId3" Type="http://schemas.openxmlformats.org/officeDocument/2006/relationships/hyperlink" Target="https://www.csiro.au/en/work-with-us" TargetMode="External"/><Relationship Id="rId7" Type="http://schemas.openxmlformats.org/officeDocument/2006/relationships/hyperlink" Target="http://www.csiro.au/en/work-with-us/use-our-labs-facilities"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www.csiro.au/en/work-with-us/funding-programs" TargetMode="External"/><Relationship Id="rId5" Type="http://schemas.openxmlformats.org/officeDocument/2006/relationships/hyperlink" Target="http://www.csiro.au/en/work-with-us/ip-commercialisation" TargetMode="External"/><Relationship Id="rId4" Type="http://schemas.openxmlformats.org/officeDocument/2006/relationships/hyperlink" Target="http://www.csiro.au/en/work-with-us/services/research-and-development" TargetMode="Externa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www.csiro.au/en/work-with-us/international" TargetMode="External"/><Relationship Id="rId3" Type="http://schemas.openxmlformats.org/officeDocument/2006/relationships/hyperlink" Target="https://www.csiro.au/en/work-with-us" TargetMode="External"/><Relationship Id="rId7" Type="http://schemas.openxmlformats.org/officeDocument/2006/relationships/hyperlink" Target="http://www.csiro.au/en/work-with-us/use-our-labs-facilities"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www.csiro.au/en/work-with-us/funding-programs" TargetMode="External"/><Relationship Id="rId5" Type="http://schemas.openxmlformats.org/officeDocument/2006/relationships/hyperlink" Target="http://www.csiro.au/en/work-with-us/ip-commercialisation" TargetMode="External"/><Relationship Id="rId4" Type="http://schemas.openxmlformats.org/officeDocument/2006/relationships/hyperlink" Target="http://www.csiro.au/en/work-with-us/services/research-and-development" TargetMode="Externa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www.csiro.au/en/work-with-us/international" TargetMode="External"/><Relationship Id="rId3" Type="http://schemas.openxmlformats.org/officeDocument/2006/relationships/hyperlink" Target="https://www.csiro.au/en/work-with-us" TargetMode="External"/><Relationship Id="rId7" Type="http://schemas.openxmlformats.org/officeDocument/2006/relationships/hyperlink" Target="http://www.csiro.au/en/work-with-us/use-our-labs-facilities"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www.csiro.au/en/work-with-us/funding-programs" TargetMode="External"/><Relationship Id="rId5" Type="http://schemas.openxmlformats.org/officeDocument/2006/relationships/hyperlink" Target="http://www.csiro.au/en/work-with-us/ip-commercialisation" TargetMode="External"/><Relationship Id="rId4" Type="http://schemas.openxmlformats.org/officeDocument/2006/relationships/hyperlink" Target="http://www.csiro.au/en/work-with-us/services/research-and-development" TargetMode="Externa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www.csiro.au/en/work-with-us/international" TargetMode="External"/><Relationship Id="rId3" Type="http://schemas.openxmlformats.org/officeDocument/2006/relationships/hyperlink" Target="https://www.csiro.au/en/work-with-us" TargetMode="External"/><Relationship Id="rId7" Type="http://schemas.openxmlformats.org/officeDocument/2006/relationships/hyperlink" Target="http://www.csiro.au/en/work-with-us/use-our-labs-facilities"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www.csiro.au/en/work-with-us/funding-programs" TargetMode="External"/><Relationship Id="rId5" Type="http://schemas.openxmlformats.org/officeDocument/2006/relationships/hyperlink" Target="http://www.csiro.au/en/work-with-us/ip-commercialisation" TargetMode="External"/><Relationship Id="rId4" Type="http://schemas.openxmlformats.org/officeDocument/2006/relationships/hyperlink" Target="http://www.csiro.au/en/work-with-us/services/research-and-development"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my.csiro.au/Working/Diversity-and-Inclusion/Indigenous-engagement/Resource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www.csiro.au/en/work-with-us/international" TargetMode="External"/><Relationship Id="rId3" Type="http://schemas.openxmlformats.org/officeDocument/2006/relationships/hyperlink" Target="https://www.csiro.au/en/work-with-us" TargetMode="External"/><Relationship Id="rId7" Type="http://schemas.openxmlformats.org/officeDocument/2006/relationships/hyperlink" Target="http://www.csiro.au/en/work-with-us/use-our-labs-facilities"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www.csiro.au/en/work-with-us/funding-programs" TargetMode="External"/><Relationship Id="rId5" Type="http://schemas.openxmlformats.org/officeDocument/2006/relationships/hyperlink" Target="http://www.csiro.au/en/work-with-us/ip-commercialisation" TargetMode="External"/><Relationship Id="rId4" Type="http://schemas.openxmlformats.org/officeDocument/2006/relationships/hyperlink" Target="http://www.csiro.au/en/work-with-us/services/research-and-development" TargetMode="Externa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www.csiro.au/en/work-with-us/international" TargetMode="External"/><Relationship Id="rId3" Type="http://schemas.openxmlformats.org/officeDocument/2006/relationships/hyperlink" Target="https://www.csiro.au/en/work-with-us" TargetMode="External"/><Relationship Id="rId7" Type="http://schemas.openxmlformats.org/officeDocument/2006/relationships/hyperlink" Target="http://www.csiro.au/en/work-with-us/use-our-labs-facilities"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www.csiro.au/en/work-with-us/funding-programs" TargetMode="External"/><Relationship Id="rId5" Type="http://schemas.openxmlformats.org/officeDocument/2006/relationships/hyperlink" Target="http://www.csiro.au/en/work-with-us/ip-commercialisation" TargetMode="External"/><Relationship Id="rId4" Type="http://schemas.openxmlformats.org/officeDocument/2006/relationships/hyperlink" Target="http://www.csiro.au/en/work-with-us/services/research-and-development" TargetMode="Externa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www.csiro.au/en/work-with-us/international" TargetMode="External"/><Relationship Id="rId3" Type="http://schemas.openxmlformats.org/officeDocument/2006/relationships/hyperlink" Target="https://www.csiro.au/en/work-with-us" TargetMode="External"/><Relationship Id="rId7" Type="http://schemas.openxmlformats.org/officeDocument/2006/relationships/hyperlink" Target="http://www.csiro.au/en/work-with-us/use-our-labs-facilities"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www.csiro.au/en/work-with-us/funding-programs" TargetMode="External"/><Relationship Id="rId5" Type="http://schemas.openxmlformats.org/officeDocument/2006/relationships/hyperlink" Target="http://www.csiro.au/en/work-with-us/ip-commercialisation" TargetMode="External"/><Relationship Id="rId4" Type="http://schemas.openxmlformats.org/officeDocument/2006/relationships/hyperlink" Target="http://www.csiro.au/en/work-with-us/services/research-and-development" TargetMode="Externa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www.csiro.au/en/work-with-us/international" TargetMode="External"/><Relationship Id="rId3" Type="http://schemas.openxmlformats.org/officeDocument/2006/relationships/hyperlink" Target="https://www.csiro.au/en/work-with-us" TargetMode="External"/><Relationship Id="rId7" Type="http://schemas.openxmlformats.org/officeDocument/2006/relationships/hyperlink" Target="http://www.csiro.au/en/work-with-us/use-our-labs-facilities"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www.csiro.au/en/work-with-us/funding-programs" TargetMode="External"/><Relationship Id="rId5" Type="http://schemas.openxmlformats.org/officeDocument/2006/relationships/hyperlink" Target="http://www.csiro.au/en/work-with-us/ip-commercialisation" TargetMode="External"/><Relationship Id="rId4" Type="http://schemas.openxmlformats.org/officeDocument/2006/relationships/hyperlink" Target="http://www.csiro.au/en/work-with-us/services/research-and-development" TargetMode="Externa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www.csiro.au/en/work-with-us/international" TargetMode="External"/><Relationship Id="rId3" Type="http://schemas.openxmlformats.org/officeDocument/2006/relationships/hyperlink" Target="https://www.csiro.au/en/work-with-us" TargetMode="External"/><Relationship Id="rId7" Type="http://schemas.openxmlformats.org/officeDocument/2006/relationships/hyperlink" Target="http://www.csiro.au/en/work-with-us/use-our-labs-facilities"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www.csiro.au/en/work-with-us/funding-programs" TargetMode="External"/><Relationship Id="rId5" Type="http://schemas.openxmlformats.org/officeDocument/2006/relationships/hyperlink" Target="http://www.csiro.au/en/work-with-us/ip-commercialisation" TargetMode="External"/><Relationship Id="rId4" Type="http://schemas.openxmlformats.org/officeDocument/2006/relationships/hyperlink" Target="http://www.csiro.au/en/work-with-us/services/research-and-development" TargetMode="Externa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www.csiro.au/en/work-with-us/international" TargetMode="External"/><Relationship Id="rId3" Type="http://schemas.openxmlformats.org/officeDocument/2006/relationships/hyperlink" Target="https://www.csiro.au/en/work-with-us" TargetMode="External"/><Relationship Id="rId7" Type="http://schemas.openxmlformats.org/officeDocument/2006/relationships/hyperlink" Target="http://www.csiro.au/en/work-with-us/use-our-labs-facilities"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www.csiro.au/en/work-with-us/funding-programs" TargetMode="External"/><Relationship Id="rId5" Type="http://schemas.openxmlformats.org/officeDocument/2006/relationships/hyperlink" Target="http://www.csiro.au/en/work-with-us/ip-commercialisation" TargetMode="External"/><Relationship Id="rId4" Type="http://schemas.openxmlformats.org/officeDocument/2006/relationships/hyperlink" Target="http://www.csiro.au/en/work-with-us/services/research-and-development" TargetMode="Externa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www.csiro.au/en/work-with-us/international" TargetMode="External"/><Relationship Id="rId3" Type="http://schemas.openxmlformats.org/officeDocument/2006/relationships/hyperlink" Target="https://www.csiro.au/en/work-with-us" TargetMode="External"/><Relationship Id="rId7" Type="http://schemas.openxmlformats.org/officeDocument/2006/relationships/hyperlink" Target="http://www.csiro.au/en/work-with-us/use-our-labs-facilities"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www.csiro.au/en/work-with-us/funding-programs" TargetMode="External"/><Relationship Id="rId5" Type="http://schemas.openxmlformats.org/officeDocument/2006/relationships/hyperlink" Target="http://www.csiro.au/en/work-with-us/ip-commercialisation" TargetMode="External"/><Relationship Id="rId4" Type="http://schemas.openxmlformats.org/officeDocument/2006/relationships/hyperlink" Target="http://www.csiro.au/en/work-with-us/services/research-and-development" TargetMode="Externa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www.csiro.au/en/work-with-us/international" TargetMode="External"/><Relationship Id="rId3" Type="http://schemas.openxmlformats.org/officeDocument/2006/relationships/hyperlink" Target="https://www.csiro.au/en/work-with-us" TargetMode="External"/><Relationship Id="rId7" Type="http://schemas.openxmlformats.org/officeDocument/2006/relationships/hyperlink" Target="http://www.csiro.au/en/work-with-us/use-our-labs-facilities"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www.csiro.au/en/work-with-us/funding-programs" TargetMode="External"/><Relationship Id="rId5" Type="http://schemas.openxmlformats.org/officeDocument/2006/relationships/hyperlink" Target="http://www.csiro.au/en/work-with-us/ip-commercialisation" TargetMode="External"/><Relationship Id="rId4" Type="http://schemas.openxmlformats.org/officeDocument/2006/relationships/hyperlink" Target="http://www.csiro.au/en/work-with-us/services/research-and-development"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www.csiro.au/en/work-with-us/international" TargetMode="External"/><Relationship Id="rId3" Type="http://schemas.openxmlformats.org/officeDocument/2006/relationships/hyperlink" Target="https://www.csiro.au/en/work-with-us" TargetMode="External"/><Relationship Id="rId7" Type="http://schemas.openxmlformats.org/officeDocument/2006/relationships/hyperlink" Target="http://www.csiro.au/en/work-with-us/use-our-labs-facilities"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www.csiro.au/en/work-with-us/funding-programs" TargetMode="External"/><Relationship Id="rId5" Type="http://schemas.openxmlformats.org/officeDocument/2006/relationships/hyperlink" Target="http://www.csiro.au/en/work-with-us/ip-commercialisation" TargetMode="External"/><Relationship Id="rId4" Type="http://schemas.openxmlformats.org/officeDocument/2006/relationships/hyperlink" Target="http://www.csiro.au/en/work-with-us/services/research-and-development" TargetMode="Externa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www.csiro.au/en/work-with-us/international" TargetMode="External"/><Relationship Id="rId3" Type="http://schemas.openxmlformats.org/officeDocument/2006/relationships/hyperlink" Target="https://www.csiro.au/en/work-with-us" TargetMode="External"/><Relationship Id="rId7" Type="http://schemas.openxmlformats.org/officeDocument/2006/relationships/hyperlink" Target="http://www.csiro.au/en/work-with-us/use-our-labs-facilities"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www.csiro.au/en/work-with-us/funding-programs" TargetMode="External"/><Relationship Id="rId5" Type="http://schemas.openxmlformats.org/officeDocument/2006/relationships/hyperlink" Target="http://www.csiro.au/en/work-with-us/ip-commercialisation" TargetMode="External"/><Relationship Id="rId4" Type="http://schemas.openxmlformats.org/officeDocument/2006/relationships/hyperlink" Target="http://www.csiro.au/en/work-with-us/services/research-and-development" TargetMode="External"/></Relationships>
</file>

<file path=ppt/notesSlides/_rels/notesSlide30.xml.rels><?xml version="1.0" encoding="UTF-8" standalone="yes"?>
<Relationships xmlns="http://schemas.openxmlformats.org/package/2006/relationships"><Relationship Id="rId8" Type="http://schemas.openxmlformats.org/officeDocument/2006/relationships/hyperlink" Target="http://www.csiro.au/en/work-with-us/international" TargetMode="External"/><Relationship Id="rId3" Type="http://schemas.openxmlformats.org/officeDocument/2006/relationships/hyperlink" Target="https://www.csiro.au/en/work-with-us" TargetMode="External"/><Relationship Id="rId7" Type="http://schemas.openxmlformats.org/officeDocument/2006/relationships/hyperlink" Target="http://www.csiro.au/en/work-with-us/use-our-labs-facilities"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www.csiro.au/en/work-with-us/funding-programs" TargetMode="External"/><Relationship Id="rId5" Type="http://schemas.openxmlformats.org/officeDocument/2006/relationships/hyperlink" Target="http://www.csiro.au/en/work-with-us/ip-commercialisation" TargetMode="External"/><Relationship Id="rId4" Type="http://schemas.openxmlformats.org/officeDocument/2006/relationships/hyperlink" Target="http://www.csiro.au/en/work-with-us/services/research-and-development" TargetMode="External"/></Relationships>
</file>

<file path=ppt/notesSlides/_rels/notesSlide31.xml.rels><?xml version="1.0" encoding="UTF-8" standalone="yes"?>
<Relationships xmlns="http://schemas.openxmlformats.org/package/2006/relationships"><Relationship Id="rId8" Type="http://schemas.openxmlformats.org/officeDocument/2006/relationships/hyperlink" Target="http://www.csiro.au/en/work-with-us/international" TargetMode="External"/><Relationship Id="rId3" Type="http://schemas.openxmlformats.org/officeDocument/2006/relationships/hyperlink" Target="https://www.csiro.au/en/work-with-us" TargetMode="External"/><Relationship Id="rId7" Type="http://schemas.openxmlformats.org/officeDocument/2006/relationships/hyperlink" Target="http://www.csiro.au/en/work-with-us/use-our-labs-facilities"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www.csiro.au/en/work-with-us/funding-programs" TargetMode="External"/><Relationship Id="rId5" Type="http://schemas.openxmlformats.org/officeDocument/2006/relationships/hyperlink" Target="http://www.csiro.au/en/work-with-us/ip-commercialisation" TargetMode="External"/><Relationship Id="rId4" Type="http://schemas.openxmlformats.org/officeDocument/2006/relationships/hyperlink" Target="http://www.csiro.au/en/work-with-us/services/research-and-development" TargetMode="External"/></Relationships>
</file>

<file path=ppt/notesSlides/_rels/notesSlide32.xml.rels><?xml version="1.0" encoding="UTF-8" standalone="yes"?>
<Relationships xmlns="http://schemas.openxmlformats.org/package/2006/relationships"><Relationship Id="rId8" Type="http://schemas.openxmlformats.org/officeDocument/2006/relationships/hyperlink" Target="http://www.csiro.au/en/work-with-us/international" TargetMode="External"/><Relationship Id="rId3" Type="http://schemas.openxmlformats.org/officeDocument/2006/relationships/hyperlink" Target="https://www.csiro.au/en/work-with-us" TargetMode="External"/><Relationship Id="rId7" Type="http://schemas.openxmlformats.org/officeDocument/2006/relationships/hyperlink" Target="http://www.csiro.au/en/work-with-us/use-our-labs-facilities"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www.csiro.au/en/work-with-us/funding-programs" TargetMode="External"/><Relationship Id="rId5" Type="http://schemas.openxmlformats.org/officeDocument/2006/relationships/hyperlink" Target="http://www.csiro.au/en/work-with-us/ip-commercialisation" TargetMode="External"/><Relationship Id="rId4" Type="http://schemas.openxmlformats.org/officeDocument/2006/relationships/hyperlink" Target="http://www.csiro.au/en/work-with-us/services/research-and-development" TargetMode="External"/></Relationships>
</file>

<file path=ppt/notesSlides/_rels/notesSlide33.xml.rels><?xml version="1.0" encoding="UTF-8" standalone="yes"?>
<Relationships xmlns="http://schemas.openxmlformats.org/package/2006/relationships"><Relationship Id="rId8" Type="http://schemas.openxmlformats.org/officeDocument/2006/relationships/hyperlink" Target="http://www.csiro.au/en/work-with-us/international" TargetMode="External"/><Relationship Id="rId3" Type="http://schemas.openxmlformats.org/officeDocument/2006/relationships/hyperlink" Target="https://www.csiro.au/en/work-with-us" TargetMode="External"/><Relationship Id="rId7" Type="http://schemas.openxmlformats.org/officeDocument/2006/relationships/hyperlink" Target="http://www.csiro.au/en/work-with-us/use-our-labs-facilities"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www.csiro.au/en/work-with-us/funding-programs" TargetMode="External"/><Relationship Id="rId5" Type="http://schemas.openxmlformats.org/officeDocument/2006/relationships/hyperlink" Target="http://www.csiro.au/en/work-with-us/ip-commercialisation" TargetMode="External"/><Relationship Id="rId4" Type="http://schemas.openxmlformats.org/officeDocument/2006/relationships/hyperlink" Target="http://www.csiro.au/en/work-with-us/services/research-and-development" TargetMode="External"/></Relationships>
</file>

<file path=ppt/notesSlides/_rels/notesSlide34.xml.rels><?xml version="1.0" encoding="UTF-8" standalone="yes"?>
<Relationships xmlns="http://schemas.openxmlformats.org/package/2006/relationships"><Relationship Id="rId8" Type="http://schemas.openxmlformats.org/officeDocument/2006/relationships/hyperlink" Target="http://www.csiro.au/en/work-with-us/international" TargetMode="External"/><Relationship Id="rId3" Type="http://schemas.openxmlformats.org/officeDocument/2006/relationships/hyperlink" Target="https://www.csiro.au/en/work-with-us" TargetMode="External"/><Relationship Id="rId7" Type="http://schemas.openxmlformats.org/officeDocument/2006/relationships/hyperlink" Target="http://www.csiro.au/en/work-with-us/use-our-labs-facilities"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www.csiro.au/en/work-with-us/funding-programs" TargetMode="External"/><Relationship Id="rId5" Type="http://schemas.openxmlformats.org/officeDocument/2006/relationships/hyperlink" Target="http://www.csiro.au/en/work-with-us/ip-commercialisation" TargetMode="External"/><Relationship Id="rId4" Type="http://schemas.openxmlformats.org/officeDocument/2006/relationships/hyperlink" Target="http://www.csiro.au/en/work-with-us/services/research-and-development" TargetMode="External"/></Relationships>
</file>

<file path=ppt/notesSlides/_rels/notesSlide35.xml.rels><?xml version="1.0" encoding="UTF-8" standalone="yes"?>
<Relationships xmlns="http://schemas.openxmlformats.org/package/2006/relationships"><Relationship Id="rId8" Type="http://schemas.openxmlformats.org/officeDocument/2006/relationships/hyperlink" Target="http://www.csiro.au/en/work-with-us/international" TargetMode="External"/><Relationship Id="rId3" Type="http://schemas.openxmlformats.org/officeDocument/2006/relationships/hyperlink" Target="https://www.csiro.au/en/work-with-us" TargetMode="External"/><Relationship Id="rId7" Type="http://schemas.openxmlformats.org/officeDocument/2006/relationships/hyperlink" Target="http://www.csiro.au/en/work-with-us/use-our-labs-facilities"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www.csiro.au/en/work-with-us/funding-programs" TargetMode="External"/><Relationship Id="rId5" Type="http://schemas.openxmlformats.org/officeDocument/2006/relationships/hyperlink" Target="http://www.csiro.au/en/work-with-us/ip-commercialisation" TargetMode="External"/><Relationship Id="rId4" Type="http://schemas.openxmlformats.org/officeDocument/2006/relationships/hyperlink" Target="http://www.csiro.au/en/work-with-us/services/research-and-development" TargetMode="Externa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www.csiro.au/en/work-with-us/international" TargetMode="External"/><Relationship Id="rId3" Type="http://schemas.openxmlformats.org/officeDocument/2006/relationships/hyperlink" Target="https://www.csiro.au/en/work-with-us" TargetMode="External"/><Relationship Id="rId7" Type="http://schemas.openxmlformats.org/officeDocument/2006/relationships/hyperlink" Target="http://www.csiro.au/en/work-with-us/use-our-labs-facilities"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www.csiro.au/en/work-with-us/funding-programs" TargetMode="External"/><Relationship Id="rId5" Type="http://schemas.openxmlformats.org/officeDocument/2006/relationships/hyperlink" Target="http://www.csiro.au/en/work-with-us/ip-commercialisation" TargetMode="External"/><Relationship Id="rId4" Type="http://schemas.openxmlformats.org/officeDocument/2006/relationships/hyperlink" Target="http://www.csiro.au/en/work-with-us/services/research-and-development"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www.csiro.au/en/work-with-us/international" TargetMode="External"/><Relationship Id="rId3" Type="http://schemas.openxmlformats.org/officeDocument/2006/relationships/hyperlink" Target="https://www.csiro.au/en/work-with-us" TargetMode="External"/><Relationship Id="rId7" Type="http://schemas.openxmlformats.org/officeDocument/2006/relationships/hyperlink" Target="http://www.csiro.au/en/work-with-us/use-our-labs-facilities"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www.csiro.au/en/work-with-us/funding-programs" TargetMode="External"/><Relationship Id="rId5" Type="http://schemas.openxmlformats.org/officeDocument/2006/relationships/hyperlink" Target="http://www.csiro.au/en/work-with-us/ip-commercialisation" TargetMode="External"/><Relationship Id="rId4" Type="http://schemas.openxmlformats.org/officeDocument/2006/relationships/hyperlink" Target="http://www.csiro.au/en/work-with-us/services/research-and-development"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www.csiro.au/en/work-with-us/international" TargetMode="External"/><Relationship Id="rId3" Type="http://schemas.openxmlformats.org/officeDocument/2006/relationships/hyperlink" Target="https://www.csiro.au/en/work-with-us" TargetMode="External"/><Relationship Id="rId7" Type="http://schemas.openxmlformats.org/officeDocument/2006/relationships/hyperlink" Target="http://www.csiro.au/en/work-with-us/use-our-labs-facilities"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www.csiro.au/en/work-with-us/funding-programs" TargetMode="External"/><Relationship Id="rId5" Type="http://schemas.openxmlformats.org/officeDocument/2006/relationships/hyperlink" Target="http://www.csiro.au/en/work-with-us/ip-commercialisation" TargetMode="External"/><Relationship Id="rId4" Type="http://schemas.openxmlformats.org/officeDocument/2006/relationships/hyperlink" Target="http://www.csiro.au/en/work-with-us/services/research-and-development" TargetMode="Externa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www.csiro.au/en/work-with-us/international" TargetMode="External"/><Relationship Id="rId3" Type="http://schemas.openxmlformats.org/officeDocument/2006/relationships/hyperlink" Target="https://www.csiro.au/en/work-with-us" TargetMode="External"/><Relationship Id="rId7" Type="http://schemas.openxmlformats.org/officeDocument/2006/relationships/hyperlink" Target="http://www.csiro.au/en/work-with-us/use-our-labs-facilities"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www.csiro.au/en/work-with-us/funding-programs" TargetMode="External"/><Relationship Id="rId5" Type="http://schemas.openxmlformats.org/officeDocument/2006/relationships/hyperlink" Target="http://www.csiro.au/en/work-with-us/ip-commercialisation" TargetMode="External"/><Relationship Id="rId4" Type="http://schemas.openxmlformats.org/officeDocument/2006/relationships/hyperlink" Target="http://www.csiro.au/en/work-with-us/services/research-and-developmen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9A496215-5E4C-414D-A8DB-C38AA7CF7C2A}" type="slidenum">
              <a:rPr lang="en-AU" smtClean="0"/>
              <a:pPr/>
              <a:t>1</a:t>
            </a:fld>
            <a:endParaRPr lang="en-AU"/>
          </a:p>
        </p:txBody>
      </p:sp>
    </p:spTree>
    <p:extLst>
      <p:ext uri="{BB962C8B-B14F-4D97-AF65-F5344CB8AC3E}">
        <p14:creationId xmlns:p14="http://schemas.microsoft.com/office/powerpoint/2010/main" val="2273326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5E434-EFC3-E01A-59BC-BE7A379E65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4EEDC3-CADE-2C72-FCDC-9EDF5A7900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A29EA9-FD4B-8945-EF26-7E887A52F483}"/>
              </a:ext>
            </a:extLst>
          </p:cNvPr>
          <p:cNvSpPr>
            <a:spLocks noGrp="1"/>
          </p:cNvSpPr>
          <p:nvPr>
            <p:ph type="body" idx="1"/>
          </p:nvPr>
        </p:nvSpPr>
        <p:spPr/>
        <p:txBody>
          <a:bodyPr/>
          <a:lstStyle/>
          <a:p>
            <a:pPr algn="l" rtl="0" fontAlgn="base"/>
            <a:r>
              <a:rPr lang="en-AU" sz="1800" b="0" i="0" u="none" strike="noStrike" dirty="0">
                <a:solidFill>
                  <a:srgbClr val="000000"/>
                </a:solidFill>
                <a:effectLst/>
                <a:latin typeface="Calibri" panose="020F0502020204030204" pitchFamily="34" charset="0"/>
              </a:rPr>
              <a:t>Organisations, large and small, capitalise on our solutions as catalysts for growth. Spanning a range of scientific disciplines across the various stages of the innovation lifecycle, we apply our research to inform policy, develop new industries and evolve existing sectors ensuring success into the future.</a:t>
            </a:r>
            <a:r>
              <a:rPr lang="en-US" sz="1800" b="0" i="0" dirty="0">
                <a:effectLst/>
                <a:latin typeface="Calibri" panose="020F0502020204030204" pitchFamily="34" charset="0"/>
              </a:rPr>
              <a:t>​</a:t>
            </a:r>
            <a:endParaRPr lang="en-US" sz="1800" b="0" i="0" dirty="0">
              <a:effectLst/>
            </a:endParaRPr>
          </a:p>
          <a:p>
            <a:pPr algn="l" rtl="0" fontAlgn="base"/>
            <a:r>
              <a:rPr lang="en-AU" sz="1800" b="0" i="0" dirty="0">
                <a:effectLst/>
                <a:latin typeface="Calibri" panose="020F0502020204030204" pitchFamily="34" charset="0"/>
              </a:rPr>
              <a:t>​</a:t>
            </a:r>
            <a:endParaRPr lang="en-AU" sz="1800" b="0" i="0" dirty="0">
              <a:effectLst/>
            </a:endParaRPr>
          </a:p>
          <a:p>
            <a:pPr algn="l" rtl="0" fontAlgn="base"/>
            <a:r>
              <a:rPr lang="en-AU" sz="1800" b="0" i="0" u="none" strike="noStrike" dirty="0">
                <a:solidFill>
                  <a:srgbClr val="000000"/>
                </a:solidFill>
                <a:effectLst/>
                <a:latin typeface="Calibri"/>
                <a:ea typeface="Calibri"/>
                <a:cs typeface="Calibri"/>
              </a:rPr>
              <a:t>Sources: </a:t>
            </a:r>
            <a:r>
              <a:rPr lang="en-AU" sz="1800" b="0" i="0" u="sng" strike="noStrike" dirty="0">
                <a:solidFill>
                  <a:srgbClr val="004B87"/>
                </a:solidFill>
                <a:effectLst/>
                <a:latin typeface="Calibri"/>
                <a:ea typeface="Calibri"/>
                <a:cs typeface="Calibri"/>
                <a:hlinkClick r:id="rId3"/>
              </a:rPr>
              <a:t>https://www.csiro.au/en/work-with-us</a:t>
            </a:r>
            <a:r>
              <a:rPr lang="en-AU" sz="1800" b="0" i="0" u="none" strike="noStrike" dirty="0">
                <a:solidFill>
                  <a:srgbClr val="000000"/>
                </a:solidFill>
                <a:effectLst/>
                <a:latin typeface="Calibri"/>
                <a:ea typeface="Calibri"/>
                <a:cs typeface="Calibri"/>
              </a:rPr>
              <a:t> </a:t>
            </a:r>
            <a:r>
              <a:rPr lang="en-US" sz="1800" b="0" i="0" dirty="0">
                <a:effectLst/>
                <a:latin typeface="Calibri"/>
                <a:ea typeface="Calibri"/>
                <a:cs typeface="Calibri"/>
              </a:rPr>
              <a:t>​</a:t>
            </a:r>
          </a:p>
          <a:p>
            <a:pPr algn="l" rtl="0" fontAlgn="base"/>
            <a:r>
              <a:rPr lang="en-AU" sz="1800" b="0" i="0" dirty="0">
                <a:effectLst/>
                <a:latin typeface="Calibri" panose="020F0502020204030204" pitchFamily="34" charset="0"/>
              </a:rPr>
              <a:t>​</a:t>
            </a:r>
            <a:endParaRPr lang="en-AU" sz="1800" b="0" i="0" dirty="0">
              <a:effectLst/>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Industry-focused research and development: </a:t>
            </a:r>
            <a:r>
              <a:rPr lang="en-AU" sz="1800" b="0" i="0" u="sng" strike="noStrike" dirty="0">
                <a:solidFill>
                  <a:srgbClr val="004B87"/>
                </a:solidFill>
                <a:effectLst/>
                <a:latin typeface="Calibri" panose="020F0502020204030204" pitchFamily="34" charset="0"/>
                <a:hlinkClick r:id="rId4"/>
              </a:rPr>
              <a:t>www.csiro.au/en/work-with-us/services/research-and-development</a:t>
            </a:r>
            <a:r>
              <a:rPr lang="en-AU" sz="1800" b="0" i="0" u="none" strike="noStrike" dirty="0">
                <a:solidFill>
                  <a:srgbClr val="000000"/>
                </a:solidFill>
                <a:effectLst/>
                <a:latin typeface="Calibri" panose="020F0502020204030204" pitchFamily="34" charset="0"/>
              </a:rPr>
              <a:t> </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IP and Commercialisation: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Funding and programs: </a:t>
            </a:r>
            <a:r>
              <a:rPr lang="en-AU" sz="1800" b="0" i="0" u="sng" strike="noStrike" dirty="0">
                <a:solidFill>
                  <a:srgbClr val="004B87"/>
                </a:solidFill>
                <a:effectLst/>
                <a:latin typeface="Calibri" panose="020F0502020204030204" pitchFamily="34" charset="0"/>
                <a:hlinkClick r:id="rId6"/>
              </a:rPr>
              <a:t>www.csiro.au/en/work-with-us/funding-programs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Commercial innovation services: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Use our labs and facilities: </a:t>
            </a:r>
            <a:r>
              <a:rPr lang="en-AU" sz="1800" b="0" i="0" u="sng" strike="noStrike" dirty="0">
                <a:solidFill>
                  <a:srgbClr val="004B87"/>
                </a:solidFill>
                <a:effectLst/>
                <a:latin typeface="Calibri" panose="020F0502020204030204" pitchFamily="34" charset="0"/>
                <a:hlinkClick r:id="rId7"/>
              </a:rPr>
              <a:t>www.csiro.au/en/work-with-us/use-our-labs-facilities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Global collaboration: </a:t>
            </a:r>
            <a:r>
              <a:rPr lang="en-AU" sz="1800" b="0" i="0" u="sng" strike="noStrike" dirty="0">
                <a:solidFill>
                  <a:srgbClr val="004B87"/>
                </a:solidFill>
                <a:effectLst/>
                <a:latin typeface="Calibri" panose="020F0502020204030204" pitchFamily="34" charset="0"/>
                <a:hlinkClick r:id="rId8"/>
              </a:rPr>
              <a:t>www.csiro.au/en/work-with-us/international</a:t>
            </a:r>
            <a:r>
              <a:rPr lang="en-AU" sz="1800" b="0" i="0" u="none" strike="noStrike" dirty="0">
                <a:solidFill>
                  <a:srgbClr val="000000"/>
                </a:solidFill>
                <a:effectLst/>
                <a:latin typeface="Calibri" panose="020F0502020204030204" pitchFamily="34" charset="0"/>
              </a:rPr>
              <a:t> </a:t>
            </a:r>
            <a:r>
              <a:rPr lang="en-AU" sz="1800" b="0" i="0" dirty="0">
                <a:effectLst/>
                <a:latin typeface="Calibri" panose="020F0502020204030204" pitchFamily="34" charset="0"/>
              </a:rPr>
              <a:t>​</a:t>
            </a:r>
            <a:endParaRPr lang="en-AU" sz="1800" b="0" i="0" dirty="0">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D44AAD6F-123F-206C-6F87-B0D2068ECA25}"/>
              </a:ext>
            </a:extLst>
          </p:cNvPr>
          <p:cNvSpPr>
            <a:spLocks noGrp="1"/>
          </p:cNvSpPr>
          <p:nvPr>
            <p:ph type="sldNum" sz="quarter" idx="5"/>
          </p:nvPr>
        </p:nvSpPr>
        <p:spPr/>
        <p:txBody>
          <a:bodyPr/>
          <a:lstStyle/>
          <a:p>
            <a:fld id="{9A496215-5E4C-414D-A8DB-C38AA7CF7C2A}" type="slidenum">
              <a:rPr lang="en-AU" smtClean="0"/>
              <a:pPr/>
              <a:t>11</a:t>
            </a:fld>
            <a:endParaRPr lang="en-AU"/>
          </a:p>
        </p:txBody>
      </p:sp>
    </p:spTree>
    <p:extLst>
      <p:ext uri="{BB962C8B-B14F-4D97-AF65-F5344CB8AC3E}">
        <p14:creationId xmlns:p14="http://schemas.microsoft.com/office/powerpoint/2010/main" val="3897009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28384-6B45-5A9B-9A5F-63D4994017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ED18BE-9947-4069-FD66-4BF1037A54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BB32CA-C408-7C5E-8176-3AC1A4777FCC}"/>
              </a:ext>
            </a:extLst>
          </p:cNvPr>
          <p:cNvSpPr>
            <a:spLocks noGrp="1"/>
          </p:cNvSpPr>
          <p:nvPr>
            <p:ph type="body" idx="1"/>
          </p:nvPr>
        </p:nvSpPr>
        <p:spPr/>
        <p:txBody>
          <a:bodyPr/>
          <a:lstStyle/>
          <a:p>
            <a:pPr algn="l" rtl="0" fontAlgn="base"/>
            <a:r>
              <a:rPr lang="en-AU" sz="1800" b="0" i="0" u="none" strike="noStrike" dirty="0">
                <a:solidFill>
                  <a:srgbClr val="000000"/>
                </a:solidFill>
                <a:effectLst/>
                <a:latin typeface="Calibri" panose="020F0502020204030204" pitchFamily="34" charset="0"/>
              </a:rPr>
              <a:t>Organisations, large and small, capitalise on our solutions as catalysts for growth. Spanning a range of scientific disciplines across the various stages of the innovation lifecycle, we apply our research to inform policy, develop new industries and evolve existing sectors ensuring success into the future.</a:t>
            </a:r>
            <a:r>
              <a:rPr lang="en-US" sz="1800" b="0" i="0" dirty="0">
                <a:effectLst/>
                <a:latin typeface="Calibri" panose="020F0502020204030204" pitchFamily="34" charset="0"/>
              </a:rPr>
              <a:t>​</a:t>
            </a:r>
            <a:endParaRPr lang="en-US" sz="1800" b="0" i="0" dirty="0">
              <a:effectLst/>
            </a:endParaRPr>
          </a:p>
          <a:p>
            <a:pPr algn="l" rtl="0" fontAlgn="base"/>
            <a:r>
              <a:rPr lang="en-AU" sz="1800" b="0" i="0" dirty="0">
                <a:effectLst/>
                <a:latin typeface="Calibri" panose="020F0502020204030204" pitchFamily="34" charset="0"/>
              </a:rPr>
              <a:t>​</a:t>
            </a:r>
            <a:endParaRPr lang="en-AU" sz="1800" b="0" i="0" dirty="0">
              <a:effectLst/>
            </a:endParaRPr>
          </a:p>
          <a:p>
            <a:pPr algn="l" rtl="0" fontAlgn="base"/>
            <a:r>
              <a:rPr lang="en-AU" sz="1800" b="0" i="0" u="none" strike="noStrike" dirty="0">
                <a:solidFill>
                  <a:srgbClr val="000000"/>
                </a:solidFill>
                <a:effectLst/>
                <a:latin typeface="Calibri"/>
                <a:ea typeface="Calibri"/>
                <a:cs typeface="Calibri"/>
              </a:rPr>
              <a:t>Sources: </a:t>
            </a:r>
            <a:r>
              <a:rPr lang="en-AU" sz="1800" b="0" i="0" u="sng" strike="noStrike" dirty="0">
                <a:solidFill>
                  <a:srgbClr val="004B87"/>
                </a:solidFill>
                <a:effectLst/>
                <a:latin typeface="Calibri"/>
                <a:ea typeface="Calibri"/>
                <a:cs typeface="Calibri"/>
                <a:hlinkClick r:id="rId3"/>
              </a:rPr>
              <a:t>https://www.csiro.au/en/work-with-us</a:t>
            </a:r>
            <a:r>
              <a:rPr lang="en-AU" sz="1800" b="0" i="0" u="none" strike="noStrike" dirty="0">
                <a:solidFill>
                  <a:srgbClr val="000000"/>
                </a:solidFill>
                <a:effectLst/>
                <a:latin typeface="Calibri"/>
                <a:ea typeface="Calibri"/>
                <a:cs typeface="Calibri"/>
              </a:rPr>
              <a:t> </a:t>
            </a:r>
            <a:r>
              <a:rPr lang="en-US" sz="1800" b="0" i="0" dirty="0">
                <a:effectLst/>
                <a:latin typeface="Calibri"/>
                <a:ea typeface="Calibri"/>
                <a:cs typeface="Calibri"/>
              </a:rPr>
              <a:t>​</a:t>
            </a:r>
          </a:p>
          <a:p>
            <a:pPr algn="l" rtl="0" fontAlgn="base"/>
            <a:r>
              <a:rPr lang="en-AU" sz="1800" b="0" i="0" dirty="0">
                <a:effectLst/>
                <a:latin typeface="Calibri" panose="020F0502020204030204" pitchFamily="34" charset="0"/>
              </a:rPr>
              <a:t>​</a:t>
            </a:r>
            <a:endParaRPr lang="en-AU" sz="1800" b="0" i="0" dirty="0">
              <a:effectLst/>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Industry-focused research and development: </a:t>
            </a:r>
            <a:r>
              <a:rPr lang="en-AU" sz="1800" b="0" i="0" u="sng" strike="noStrike" dirty="0">
                <a:solidFill>
                  <a:srgbClr val="004B87"/>
                </a:solidFill>
                <a:effectLst/>
                <a:latin typeface="Calibri" panose="020F0502020204030204" pitchFamily="34" charset="0"/>
                <a:hlinkClick r:id="rId4"/>
              </a:rPr>
              <a:t>www.csiro.au/en/work-with-us/services/research-and-development</a:t>
            </a:r>
            <a:r>
              <a:rPr lang="en-AU" sz="1800" b="0" i="0" u="none" strike="noStrike" dirty="0">
                <a:solidFill>
                  <a:srgbClr val="000000"/>
                </a:solidFill>
                <a:effectLst/>
                <a:latin typeface="Calibri" panose="020F0502020204030204" pitchFamily="34" charset="0"/>
              </a:rPr>
              <a:t> </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IP and Commercialisation: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Funding and programs: </a:t>
            </a:r>
            <a:r>
              <a:rPr lang="en-AU" sz="1800" b="0" i="0" u="sng" strike="noStrike" dirty="0">
                <a:solidFill>
                  <a:srgbClr val="004B87"/>
                </a:solidFill>
                <a:effectLst/>
                <a:latin typeface="Calibri" panose="020F0502020204030204" pitchFamily="34" charset="0"/>
                <a:hlinkClick r:id="rId6"/>
              </a:rPr>
              <a:t>www.csiro.au/en/work-with-us/funding-programs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Commercial innovation services: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Use our labs and facilities: </a:t>
            </a:r>
            <a:r>
              <a:rPr lang="en-AU" sz="1800" b="0" i="0" u="sng" strike="noStrike" dirty="0">
                <a:solidFill>
                  <a:srgbClr val="004B87"/>
                </a:solidFill>
                <a:effectLst/>
                <a:latin typeface="Calibri" panose="020F0502020204030204" pitchFamily="34" charset="0"/>
                <a:hlinkClick r:id="rId7"/>
              </a:rPr>
              <a:t>www.csiro.au/en/work-with-us/use-our-labs-facilities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Global collaboration: </a:t>
            </a:r>
            <a:r>
              <a:rPr lang="en-AU" sz="1800" b="0" i="0" u="sng" strike="noStrike" dirty="0">
                <a:solidFill>
                  <a:srgbClr val="004B87"/>
                </a:solidFill>
                <a:effectLst/>
                <a:latin typeface="Calibri" panose="020F0502020204030204" pitchFamily="34" charset="0"/>
                <a:hlinkClick r:id="rId8"/>
              </a:rPr>
              <a:t>www.csiro.au/en/work-with-us/international</a:t>
            </a:r>
            <a:r>
              <a:rPr lang="en-AU" sz="1800" b="0" i="0" u="none" strike="noStrike" dirty="0">
                <a:solidFill>
                  <a:srgbClr val="000000"/>
                </a:solidFill>
                <a:effectLst/>
                <a:latin typeface="Calibri" panose="020F0502020204030204" pitchFamily="34" charset="0"/>
              </a:rPr>
              <a:t> </a:t>
            </a:r>
            <a:r>
              <a:rPr lang="en-AU" sz="1800" b="0" i="0" dirty="0">
                <a:effectLst/>
                <a:latin typeface="Calibri" panose="020F0502020204030204" pitchFamily="34" charset="0"/>
              </a:rPr>
              <a:t>​</a:t>
            </a:r>
            <a:endParaRPr lang="en-AU" sz="1800" b="0" i="0" dirty="0">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FAE26288-248F-FB65-C184-1FB8F7035121}"/>
              </a:ext>
            </a:extLst>
          </p:cNvPr>
          <p:cNvSpPr>
            <a:spLocks noGrp="1"/>
          </p:cNvSpPr>
          <p:nvPr>
            <p:ph type="sldNum" sz="quarter" idx="5"/>
          </p:nvPr>
        </p:nvSpPr>
        <p:spPr/>
        <p:txBody>
          <a:bodyPr/>
          <a:lstStyle/>
          <a:p>
            <a:fld id="{9A496215-5E4C-414D-A8DB-C38AA7CF7C2A}" type="slidenum">
              <a:rPr lang="en-AU" smtClean="0"/>
              <a:pPr/>
              <a:t>12</a:t>
            </a:fld>
            <a:endParaRPr lang="en-AU"/>
          </a:p>
        </p:txBody>
      </p:sp>
    </p:spTree>
    <p:extLst>
      <p:ext uri="{BB962C8B-B14F-4D97-AF65-F5344CB8AC3E}">
        <p14:creationId xmlns:p14="http://schemas.microsoft.com/office/powerpoint/2010/main" val="937795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BCD28-5C80-2F60-0543-E12EB2ABEB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A9F03C-B0B7-588A-8F60-17B9698804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CFECEB-BE95-BC17-1834-969AE7B67781}"/>
              </a:ext>
            </a:extLst>
          </p:cNvPr>
          <p:cNvSpPr>
            <a:spLocks noGrp="1"/>
          </p:cNvSpPr>
          <p:nvPr>
            <p:ph type="body" idx="1"/>
          </p:nvPr>
        </p:nvSpPr>
        <p:spPr/>
        <p:txBody>
          <a:bodyPr/>
          <a:lstStyle/>
          <a:p>
            <a:pPr algn="l" rtl="0" fontAlgn="base"/>
            <a:r>
              <a:rPr lang="en-AU" sz="1800" b="0" i="0" u="none" strike="noStrike" dirty="0">
                <a:solidFill>
                  <a:srgbClr val="000000"/>
                </a:solidFill>
                <a:effectLst/>
                <a:latin typeface="Calibri" panose="020F0502020204030204" pitchFamily="34" charset="0"/>
              </a:rPr>
              <a:t>Organisations, large and small, capitalise on our solutions as catalysts for growth. Spanning a range of scientific disciplines across the various stages of the innovation lifecycle, we apply our research to inform policy, develop new industries and evolve existing sectors ensuring success into the future.</a:t>
            </a:r>
            <a:r>
              <a:rPr lang="en-US" sz="1800" b="0" i="0" dirty="0">
                <a:effectLst/>
                <a:latin typeface="Calibri" panose="020F0502020204030204" pitchFamily="34" charset="0"/>
              </a:rPr>
              <a:t>​</a:t>
            </a:r>
            <a:endParaRPr lang="en-US" sz="1800" b="0" i="0" dirty="0">
              <a:effectLst/>
            </a:endParaRPr>
          </a:p>
          <a:p>
            <a:pPr algn="l" rtl="0" fontAlgn="base"/>
            <a:r>
              <a:rPr lang="en-AU" sz="1800" b="0" i="0" dirty="0">
                <a:effectLst/>
                <a:latin typeface="Calibri" panose="020F0502020204030204" pitchFamily="34" charset="0"/>
              </a:rPr>
              <a:t>​</a:t>
            </a:r>
            <a:endParaRPr lang="en-AU" sz="1800" b="0" i="0" dirty="0">
              <a:effectLst/>
            </a:endParaRPr>
          </a:p>
          <a:p>
            <a:pPr algn="l" rtl="0" fontAlgn="base"/>
            <a:r>
              <a:rPr lang="en-AU" sz="1800" b="0" i="0" u="none" strike="noStrike" dirty="0">
                <a:solidFill>
                  <a:srgbClr val="000000"/>
                </a:solidFill>
                <a:effectLst/>
                <a:latin typeface="Calibri"/>
                <a:ea typeface="Calibri"/>
                <a:cs typeface="Calibri"/>
              </a:rPr>
              <a:t>Sources: </a:t>
            </a:r>
            <a:r>
              <a:rPr lang="en-AU" sz="1800" b="0" i="0" u="sng" strike="noStrike" dirty="0">
                <a:solidFill>
                  <a:srgbClr val="004B87"/>
                </a:solidFill>
                <a:effectLst/>
                <a:latin typeface="Calibri"/>
                <a:ea typeface="Calibri"/>
                <a:cs typeface="Calibri"/>
                <a:hlinkClick r:id="rId3"/>
              </a:rPr>
              <a:t>https://www.csiro.au/en/work-with-us</a:t>
            </a:r>
            <a:r>
              <a:rPr lang="en-AU" sz="1800" b="0" i="0" u="none" strike="noStrike" dirty="0">
                <a:solidFill>
                  <a:srgbClr val="000000"/>
                </a:solidFill>
                <a:effectLst/>
                <a:latin typeface="Calibri"/>
                <a:ea typeface="Calibri"/>
                <a:cs typeface="Calibri"/>
              </a:rPr>
              <a:t> </a:t>
            </a:r>
            <a:r>
              <a:rPr lang="en-US" sz="1800" b="0" i="0" dirty="0">
                <a:effectLst/>
                <a:latin typeface="Calibri"/>
                <a:ea typeface="Calibri"/>
                <a:cs typeface="Calibri"/>
              </a:rPr>
              <a:t>​</a:t>
            </a:r>
          </a:p>
          <a:p>
            <a:pPr algn="l" rtl="0" fontAlgn="base"/>
            <a:r>
              <a:rPr lang="en-AU" sz="1800" b="0" i="0" dirty="0">
                <a:effectLst/>
                <a:latin typeface="Calibri" panose="020F0502020204030204" pitchFamily="34" charset="0"/>
              </a:rPr>
              <a:t>​</a:t>
            </a:r>
            <a:endParaRPr lang="en-AU" sz="1800" b="0" i="0" dirty="0">
              <a:effectLst/>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Industry-focused research and development: </a:t>
            </a:r>
            <a:r>
              <a:rPr lang="en-AU" sz="1800" b="0" i="0" u="sng" strike="noStrike" dirty="0">
                <a:solidFill>
                  <a:srgbClr val="004B87"/>
                </a:solidFill>
                <a:effectLst/>
                <a:latin typeface="Calibri" panose="020F0502020204030204" pitchFamily="34" charset="0"/>
                <a:hlinkClick r:id="rId4"/>
              </a:rPr>
              <a:t>www.csiro.au/en/work-with-us/services/research-and-development</a:t>
            </a:r>
            <a:r>
              <a:rPr lang="en-AU" sz="1800" b="0" i="0" u="none" strike="noStrike" dirty="0">
                <a:solidFill>
                  <a:srgbClr val="000000"/>
                </a:solidFill>
                <a:effectLst/>
                <a:latin typeface="Calibri" panose="020F0502020204030204" pitchFamily="34" charset="0"/>
              </a:rPr>
              <a:t> </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IP and Commercialisation: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Funding and programs: </a:t>
            </a:r>
            <a:r>
              <a:rPr lang="en-AU" sz="1800" b="0" i="0" u="sng" strike="noStrike" dirty="0">
                <a:solidFill>
                  <a:srgbClr val="004B87"/>
                </a:solidFill>
                <a:effectLst/>
                <a:latin typeface="Calibri" panose="020F0502020204030204" pitchFamily="34" charset="0"/>
                <a:hlinkClick r:id="rId6"/>
              </a:rPr>
              <a:t>www.csiro.au/en/work-with-us/funding-programs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Commercial innovation services: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Use our labs and facilities: </a:t>
            </a:r>
            <a:r>
              <a:rPr lang="en-AU" sz="1800" b="0" i="0" u="sng" strike="noStrike" dirty="0">
                <a:solidFill>
                  <a:srgbClr val="004B87"/>
                </a:solidFill>
                <a:effectLst/>
                <a:latin typeface="Calibri" panose="020F0502020204030204" pitchFamily="34" charset="0"/>
                <a:hlinkClick r:id="rId7"/>
              </a:rPr>
              <a:t>www.csiro.au/en/work-with-us/use-our-labs-facilities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Global collaboration: </a:t>
            </a:r>
            <a:r>
              <a:rPr lang="en-AU" sz="1800" b="0" i="0" u="sng" strike="noStrike" dirty="0">
                <a:solidFill>
                  <a:srgbClr val="004B87"/>
                </a:solidFill>
                <a:effectLst/>
                <a:latin typeface="Calibri" panose="020F0502020204030204" pitchFamily="34" charset="0"/>
                <a:hlinkClick r:id="rId8"/>
              </a:rPr>
              <a:t>www.csiro.au/en/work-with-us/international</a:t>
            </a:r>
            <a:r>
              <a:rPr lang="en-AU" sz="1800" b="0" i="0" u="none" strike="noStrike" dirty="0">
                <a:solidFill>
                  <a:srgbClr val="000000"/>
                </a:solidFill>
                <a:effectLst/>
                <a:latin typeface="Calibri" panose="020F0502020204030204" pitchFamily="34" charset="0"/>
              </a:rPr>
              <a:t> </a:t>
            </a:r>
            <a:r>
              <a:rPr lang="en-AU" sz="1800" b="0" i="0" dirty="0">
                <a:effectLst/>
                <a:latin typeface="Calibri" panose="020F0502020204030204" pitchFamily="34" charset="0"/>
              </a:rPr>
              <a:t>​</a:t>
            </a:r>
            <a:endParaRPr lang="en-AU" sz="1800" b="0" i="0" dirty="0">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F853B409-B80F-9953-2E46-A3593DBFEC07}"/>
              </a:ext>
            </a:extLst>
          </p:cNvPr>
          <p:cNvSpPr>
            <a:spLocks noGrp="1"/>
          </p:cNvSpPr>
          <p:nvPr>
            <p:ph type="sldNum" sz="quarter" idx="5"/>
          </p:nvPr>
        </p:nvSpPr>
        <p:spPr/>
        <p:txBody>
          <a:bodyPr/>
          <a:lstStyle/>
          <a:p>
            <a:fld id="{9A496215-5E4C-414D-A8DB-C38AA7CF7C2A}" type="slidenum">
              <a:rPr lang="en-AU" smtClean="0"/>
              <a:pPr/>
              <a:t>14</a:t>
            </a:fld>
            <a:endParaRPr lang="en-AU"/>
          </a:p>
        </p:txBody>
      </p:sp>
    </p:spTree>
    <p:extLst>
      <p:ext uri="{BB962C8B-B14F-4D97-AF65-F5344CB8AC3E}">
        <p14:creationId xmlns:p14="http://schemas.microsoft.com/office/powerpoint/2010/main" val="3204879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D5E6B-0B0E-DDAE-F275-5723075B33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5C7AE4-A7B4-9083-C723-C4BD2D581E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32FA93-DCE6-B9B3-8B87-709744F430C6}"/>
              </a:ext>
            </a:extLst>
          </p:cNvPr>
          <p:cNvSpPr>
            <a:spLocks noGrp="1"/>
          </p:cNvSpPr>
          <p:nvPr>
            <p:ph type="body" idx="1"/>
          </p:nvPr>
        </p:nvSpPr>
        <p:spPr/>
        <p:txBody>
          <a:bodyPr/>
          <a:lstStyle/>
          <a:p>
            <a:pPr algn="l" rtl="0" fontAlgn="base"/>
            <a:r>
              <a:rPr lang="en-AU" sz="1800" b="0" i="0" u="none" strike="noStrike" dirty="0">
                <a:solidFill>
                  <a:srgbClr val="000000"/>
                </a:solidFill>
                <a:effectLst/>
                <a:latin typeface="Calibri" panose="020F0502020204030204" pitchFamily="34" charset="0"/>
              </a:rPr>
              <a:t>Organisations, large and small, capitalise on our solutions as catalysts for growth. Spanning a range of scientific disciplines across the various stages of the innovation lifecycle, we apply our research to inform policy, develop new industries and evolve existing sectors ensuring success into the future.</a:t>
            </a:r>
            <a:r>
              <a:rPr lang="en-US" sz="1800" b="0" i="0" dirty="0">
                <a:effectLst/>
                <a:latin typeface="Calibri" panose="020F0502020204030204" pitchFamily="34" charset="0"/>
              </a:rPr>
              <a:t>​</a:t>
            </a:r>
            <a:endParaRPr lang="en-US" sz="1800" b="0" i="0" dirty="0">
              <a:effectLst/>
            </a:endParaRPr>
          </a:p>
          <a:p>
            <a:pPr algn="l" rtl="0" fontAlgn="base"/>
            <a:r>
              <a:rPr lang="en-AU" sz="1800" b="0" i="0" dirty="0">
                <a:effectLst/>
                <a:latin typeface="Calibri" panose="020F0502020204030204" pitchFamily="34" charset="0"/>
              </a:rPr>
              <a:t>​</a:t>
            </a:r>
            <a:endParaRPr lang="en-AU" sz="1800" b="0" i="0" dirty="0">
              <a:effectLst/>
            </a:endParaRPr>
          </a:p>
          <a:p>
            <a:pPr algn="l" rtl="0" fontAlgn="base"/>
            <a:r>
              <a:rPr lang="en-AU" sz="1800" b="0" i="0" u="none" strike="noStrike" dirty="0">
                <a:solidFill>
                  <a:srgbClr val="000000"/>
                </a:solidFill>
                <a:effectLst/>
                <a:latin typeface="Calibri"/>
                <a:ea typeface="Calibri"/>
                <a:cs typeface="Calibri"/>
              </a:rPr>
              <a:t>Sources: </a:t>
            </a:r>
            <a:r>
              <a:rPr lang="en-AU" sz="1800" b="0" i="0" u="sng" strike="noStrike" dirty="0">
                <a:solidFill>
                  <a:srgbClr val="004B87"/>
                </a:solidFill>
                <a:effectLst/>
                <a:latin typeface="Calibri"/>
                <a:ea typeface="Calibri"/>
                <a:cs typeface="Calibri"/>
                <a:hlinkClick r:id="rId3"/>
              </a:rPr>
              <a:t>https://www.csiro.au/en/work-with-us</a:t>
            </a:r>
            <a:r>
              <a:rPr lang="en-AU" sz="1800" b="0" i="0" u="none" strike="noStrike" dirty="0">
                <a:solidFill>
                  <a:srgbClr val="000000"/>
                </a:solidFill>
                <a:effectLst/>
                <a:latin typeface="Calibri"/>
                <a:ea typeface="Calibri"/>
                <a:cs typeface="Calibri"/>
              </a:rPr>
              <a:t> </a:t>
            </a:r>
            <a:r>
              <a:rPr lang="en-US" sz="1800" b="0" i="0" dirty="0">
                <a:effectLst/>
                <a:latin typeface="Calibri"/>
                <a:ea typeface="Calibri"/>
                <a:cs typeface="Calibri"/>
              </a:rPr>
              <a:t>​</a:t>
            </a:r>
          </a:p>
          <a:p>
            <a:pPr algn="l" rtl="0" fontAlgn="base"/>
            <a:r>
              <a:rPr lang="en-AU" sz="1800" b="0" i="0" dirty="0">
                <a:effectLst/>
                <a:latin typeface="Calibri" panose="020F0502020204030204" pitchFamily="34" charset="0"/>
              </a:rPr>
              <a:t>​</a:t>
            </a:r>
            <a:endParaRPr lang="en-AU" sz="1800" b="0" i="0" dirty="0">
              <a:effectLst/>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Industry-focused research and development: </a:t>
            </a:r>
            <a:r>
              <a:rPr lang="en-AU" sz="1800" b="0" i="0" u="sng" strike="noStrike" dirty="0">
                <a:solidFill>
                  <a:srgbClr val="004B87"/>
                </a:solidFill>
                <a:effectLst/>
                <a:latin typeface="Calibri" panose="020F0502020204030204" pitchFamily="34" charset="0"/>
                <a:hlinkClick r:id="rId4"/>
              </a:rPr>
              <a:t>www.csiro.au/en/work-with-us/services/research-and-development</a:t>
            </a:r>
            <a:r>
              <a:rPr lang="en-AU" sz="1800" b="0" i="0" u="none" strike="noStrike" dirty="0">
                <a:solidFill>
                  <a:srgbClr val="000000"/>
                </a:solidFill>
                <a:effectLst/>
                <a:latin typeface="Calibri" panose="020F0502020204030204" pitchFamily="34" charset="0"/>
              </a:rPr>
              <a:t> </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IP and Commercialisation: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Funding and programs: </a:t>
            </a:r>
            <a:r>
              <a:rPr lang="en-AU" sz="1800" b="0" i="0" u="sng" strike="noStrike" dirty="0">
                <a:solidFill>
                  <a:srgbClr val="004B87"/>
                </a:solidFill>
                <a:effectLst/>
                <a:latin typeface="Calibri" panose="020F0502020204030204" pitchFamily="34" charset="0"/>
                <a:hlinkClick r:id="rId6"/>
              </a:rPr>
              <a:t>www.csiro.au/en/work-with-us/funding-programs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Commercial innovation services: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Use our labs and facilities: </a:t>
            </a:r>
            <a:r>
              <a:rPr lang="en-AU" sz="1800" b="0" i="0" u="sng" strike="noStrike" dirty="0">
                <a:solidFill>
                  <a:srgbClr val="004B87"/>
                </a:solidFill>
                <a:effectLst/>
                <a:latin typeface="Calibri" panose="020F0502020204030204" pitchFamily="34" charset="0"/>
                <a:hlinkClick r:id="rId7"/>
              </a:rPr>
              <a:t>www.csiro.au/en/work-with-us/use-our-labs-facilities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Global collaboration: </a:t>
            </a:r>
            <a:r>
              <a:rPr lang="en-AU" sz="1800" b="0" i="0" u="sng" strike="noStrike" dirty="0">
                <a:solidFill>
                  <a:srgbClr val="004B87"/>
                </a:solidFill>
                <a:effectLst/>
                <a:latin typeface="Calibri" panose="020F0502020204030204" pitchFamily="34" charset="0"/>
                <a:hlinkClick r:id="rId8"/>
              </a:rPr>
              <a:t>www.csiro.au/en/work-with-us/international</a:t>
            </a:r>
            <a:r>
              <a:rPr lang="en-AU" sz="1800" b="0" i="0" u="none" strike="noStrike" dirty="0">
                <a:solidFill>
                  <a:srgbClr val="000000"/>
                </a:solidFill>
                <a:effectLst/>
                <a:latin typeface="Calibri" panose="020F0502020204030204" pitchFamily="34" charset="0"/>
              </a:rPr>
              <a:t> </a:t>
            </a:r>
            <a:r>
              <a:rPr lang="en-AU" sz="1800" b="0" i="0" dirty="0">
                <a:effectLst/>
                <a:latin typeface="Calibri" panose="020F0502020204030204" pitchFamily="34" charset="0"/>
              </a:rPr>
              <a:t>​</a:t>
            </a:r>
            <a:endParaRPr lang="en-AU" sz="1800" b="0" i="0" dirty="0">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CC4092E6-B67B-A2E9-84E6-A877F1418494}"/>
              </a:ext>
            </a:extLst>
          </p:cNvPr>
          <p:cNvSpPr>
            <a:spLocks noGrp="1"/>
          </p:cNvSpPr>
          <p:nvPr>
            <p:ph type="sldNum" sz="quarter" idx="5"/>
          </p:nvPr>
        </p:nvSpPr>
        <p:spPr/>
        <p:txBody>
          <a:bodyPr/>
          <a:lstStyle/>
          <a:p>
            <a:fld id="{9A496215-5E4C-414D-A8DB-C38AA7CF7C2A}" type="slidenum">
              <a:rPr lang="en-AU" smtClean="0"/>
              <a:pPr/>
              <a:t>15</a:t>
            </a:fld>
            <a:endParaRPr lang="en-AU"/>
          </a:p>
        </p:txBody>
      </p:sp>
    </p:spTree>
    <p:extLst>
      <p:ext uri="{BB962C8B-B14F-4D97-AF65-F5344CB8AC3E}">
        <p14:creationId xmlns:p14="http://schemas.microsoft.com/office/powerpoint/2010/main" val="3537805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B1E10-BAD3-C70B-CE27-47BA00BFC5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95137F-39D7-493A-C11A-EEFFCA9762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9C9051-02BC-D64F-AAB8-9BAC28979D12}"/>
              </a:ext>
            </a:extLst>
          </p:cNvPr>
          <p:cNvSpPr>
            <a:spLocks noGrp="1"/>
          </p:cNvSpPr>
          <p:nvPr>
            <p:ph type="body" idx="1"/>
          </p:nvPr>
        </p:nvSpPr>
        <p:spPr/>
        <p:txBody>
          <a:bodyPr/>
          <a:lstStyle/>
          <a:p>
            <a:pPr algn="l" rtl="0" fontAlgn="base"/>
            <a:r>
              <a:rPr lang="en-AU" sz="1800" b="0" i="0" u="none" strike="noStrike" dirty="0">
                <a:solidFill>
                  <a:srgbClr val="000000"/>
                </a:solidFill>
                <a:effectLst/>
                <a:latin typeface="Calibri" panose="020F0502020204030204" pitchFamily="34" charset="0"/>
              </a:rPr>
              <a:t>Organisations, large and small, capitalise on our solutions as catalysts for growth. Spanning a range of scientific disciplines across the various stages of the innovation lifecycle, we apply our research to inform policy, develop new industries and evolve existing sectors ensuring success into the future.</a:t>
            </a:r>
            <a:r>
              <a:rPr lang="en-US" sz="1800" b="0" i="0" dirty="0">
                <a:effectLst/>
                <a:latin typeface="Calibri" panose="020F0502020204030204" pitchFamily="34" charset="0"/>
              </a:rPr>
              <a:t>​</a:t>
            </a:r>
            <a:endParaRPr lang="en-US" sz="1800" b="0" i="0" dirty="0">
              <a:effectLst/>
            </a:endParaRPr>
          </a:p>
          <a:p>
            <a:pPr algn="l" rtl="0" fontAlgn="base"/>
            <a:r>
              <a:rPr lang="en-AU" sz="1800" b="0" i="0" dirty="0">
                <a:effectLst/>
                <a:latin typeface="Calibri" panose="020F0502020204030204" pitchFamily="34" charset="0"/>
              </a:rPr>
              <a:t>​</a:t>
            </a:r>
            <a:endParaRPr lang="en-AU" sz="1800" b="0" i="0" dirty="0">
              <a:effectLst/>
            </a:endParaRPr>
          </a:p>
          <a:p>
            <a:pPr algn="l" rtl="0" fontAlgn="base"/>
            <a:r>
              <a:rPr lang="en-AU" sz="1800" b="0" i="0" u="none" strike="noStrike" dirty="0">
                <a:solidFill>
                  <a:srgbClr val="000000"/>
                </a:solidFill>
                <a:effectLst/>
                <a:latin typeface="Calibri"/>
                <a:ea typeface="Calibri"/>
                <a:cs typeface="Calibri"/>
              </a:rPr>
              <a:t>Sources: </a:t>
            </a:r>
            <a:r>
              <a:rPr lang="en-AU" sz="1800" b="0" i="0" u="sng" strike="noStrike" dirty="0">
                <a:solidFill>
                  <a:srgbClr val="004B87"/>
                </a:solidFill>
                <a:effectLst/>
                <a:latin typeface="Calibri"/>
                <a:ea typeface="Calibri"/>
                <a:cs typeface="Calibri"/>
                <a:hlinkClick r:id="rId3"/>
              </a:rPr>
              <a:t>https://www.csiro.au/en/work-with-us</a:t>
            </a:r>
            <a:r>
              <a:rPr lang="en-AU" sz="1800" b="0" i="0" u="none" strike="noStrike" dirty="0">
                <a:solidFill>
                  <a:srgbClr val="000000"/>
                </a:solidFill>
                <a:effectLst/>
                <a:latin typeface="Calibri"/>
                <a:ea typeface="Calibri"/>
                <a:cs typeface="Calibri"/>
              </a:rPr>
              <a:t> </a:t>
            </a:r>
            <a:r>
              <a:rPr lang="en-US" sz="1800" b="0" i="0" dirty="0">
                <a:effectLst/>
                <a:latin typeface="Calibri"/>
                <a:ea typeface="Calibri"/>
                <a:cs typeface="Calibri"/>
              </a:rPr>
              <a:t>​</a:t>
            </a:r>
          </a:p>
          <a:p>
            <a:pPr algn="l" rtl="0" fontAlgn="base"/>
            <a:r>
              <a:rPr lang="en-AU" sz="1800" b="0" i="0" dirty="0">
                <a:effectLst/>
                <a:latin typeface="Calibri" panose="020F0502020204030204" pitchFamily="34" charset="0"/>
              </a:rPr>
              <a:t>​</a:t>
            </a:r>
            <a:endParaRPr lang="en-AU" sz="1800" b="0" i="0" dirty="0">
              <a:effectLst/>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Industry-focused research and development: </a:t>
            </a:r>
            <a:r>
              <a:rPr lang="en-AU" sz="1800" b="0" i="0" u="sng" strike="noStrike" dirty="0">
                <a:solidFill>
                  <a:srgbClr val="004B87"/>
                </a:solidFill>
                <a:effectLst/>
                <a:latin typeface="Calibri" panose="020F0502020204030204" pitchFamily="34" charset="0"/>
                <a:hlinkClick r:id="rId4"/>
              </a:rPr>
              <a:t>www.csiro.au/en/work-with-us/services/research-and-development</a:t>
            </a:r>
            <a:r>
              <a:rPr lang="en-AU" sz="1800" b="0" i="0" u="none" strike="noStrike" dirty="0">
                <a:solidFill>
                  <a:srgbClr val="000000"/>
                </a:solidFill>
                <a:effectLst/>
                <a:latin typeface="Calibri" panose="020F0502020204030204" pitchFamily="34" charset="0"/>
              </a:rPr>
              <a:t> </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IP and Commercialisation: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Funding and programs: </a:t>
            </a:r>
            <a:r>
              <a:rPr lang="en-AU" sz="1800" b="0" i="0" u="sng" strike="noStrike" dirty="0">
                <a:solidFill>
                  <a:srgbClr val="004B87"/>
                </a:solidFill>
                <a:effectLst/>
                <a:latin typeface="Calibri" panose="020F0502020204030204" pitchFamily="34" charset="0"/>
                <a:hlinkClick r:id="rId6"/>
              </a:rPr>
              <a:t>www.csiro.au/en/work-with-us/funding-programs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Commercial innovation services: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Use our labs and facilities: </a:t>
            </a:r>
            <a:r>
              <a:rPr lang="en-AU" sz="1800" b="0" i="0" u="sng" strike="noStrike" dirty="0">
                <a:solidFill>
                  <a:srgbClr val="004B87"/>
                </a:solidFill>
                <a:effectLst/>
                <a:latin typeface="Calibri" panose="020F0502020204030204" pitchFamily="34" charset="0"/>
                <a:hlinkClick r:id="rId7"/>
              </a:rPr>
              <a:t>www.csiro.au/en/work-with-us/use-our-labs-facilities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Global collaboration: </a:t>
            </a:r>
            <a:r>
              <a:rPr lang="en-AU" sz="1800" b="0" i="0" u="sng" strike="noStrike" dirty="0">
                <a:solidFill>
                  <a:srgbClr val="004B87"/>
                </a:solidFill>
                <a:effectLst/>
                <a:latin typeface="Calibri" panose="020F0502020204030204" pitchFamily="34" charset="0"/>
                <a:hlinkClick r:id="rId8"/>
              </a:rPr>
              <a:t>www.csiro.au/en/work-with-us/international</a:t>
            </a:r>
            <a:r>
              <a:rPr lang="en-AU" sz="1800" b="0" i="0" u="none" strike="noStrike" dirty="0">
                <a:solidFill>
                  <a:srgbClr val="000000"/>
                </a:solidFill>
                <a:effectLst/>
                <a:latin typeface="Calibri" panose="020F0502020204030204" pitchFamily="34" charset="0"/>
              </a:rPr>
              <a:t> </a:t>
            </a:r>
            <a:r>
              <a:rPr lang="en-AU" sz="1800" b="0" i="0" dirty="0">
                <a:effectLst/>
                <a:latin typeface="Calibri" panose="020F0502020204030204" pitchFamily="34" charset="0"/>
              </a:rPr>
              <a:t>​</a:t>
            </a:r>
            <a:endParaRPr lang="en-AU" sz="1800" b="0" i="0" dirty="0">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6DF20F07-DF9C-1F57-AC4A-25C5EE1A3879}"/>
              </a:ext>
            </a:extLst>
          </p:cNvPr>
          <p:cNvSpPr>
            <a:spLocks noGrp="1"/>
          </p:cNvSpPr>
          <p:nvPr>
            <p:ph type="sldNum" sz="quarter" idx="5"/>
          </p:nvPr>
        </p:nvSpPr>
        <p:spPr/>
        <p:txBody>
          <a:bodyPr/>
          <a:lstStyle/>
          <a:p>
            <a:fld id="{9A496215-5E4C-414D-A8DB-C38AA7CF7C2A}" type="slidenum">
              <a:rPr lang="en-AU" smtClean="0"/>
              <a:pPr/>
              <a:t>17</a:t>
            </a:fld>
            <a:endParaRPr lang="en-AU"/>
          </a:p>
        </p:txBody>
      </p:sp>
    </p:spTree>
    <p:extLst>
      <p:ext uri="{BB962C8B-B14F-4D97-AF65-F5344CB8AC3E}">
        <p14:creationId xmlns:p14="http://schemas.microsoft.com/office/powerpoint/2010/main" val="2541672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8681E-F3CB-A5E6-BF86-FEA9556115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1142DE-80C1-6322-7DAA-2C7DB358A1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40E2F4-8E7E-4CEB-F319-A8F33BDDFAF7}"/>
              </a:ext>
            </a:extLst>
          </p:cNvPr>
          <p:cNvSpPr>
            <a:spLocks noGrp="1"/>
          </p:cNvSpPr>
          <p:nvPr>
            <p:ph type="body" idx="1"/>
          </p:nvPr>
        </p:nvSpPr>
        <p:spPr/>
        <p:txBody>
          <a:bodyPr/>
          <a:lstStyle/>
          <a:p>
            <a:pPr algn="l" rtl="0" fontAlgn="base"/>
            <a:r>
              <a:rPr lang="en-AU" sz="1800" b="0" i="0" u="none" strike="noStrike" dirty="0">
                <a:solidFill>
                  <a:srgbClr val="000000"/>
                </a:solidFill>
                <a:effectLst/>
                <a:latin typeface="Calibri" panose="020F0502020204030204" pitchFamily="34" charset="0"/>
              </a:rPr>
              <a:t>Organisations, large and small, capitalise on our solutions as catalysts for growth. Spanning a range of scientific disciplines across the various stages of the innovation lifecycle, we apply our research to inform policy, develop new industries and evolve existing sectors ensuring success into the future.</a:t>
            </a:r>
            <a:r>
              <a:rPr lang="en-US" sz="1800" b="0" i="0" dirty="0">
                <a:effectLst/>
                <a:latin typeface="Calibri" panose="020F0502020204030204" pitchFamily="34" charset="0"/>
              </a:rPr>
              <a:t>​</a:t>
            </a:r>
            <a:endParaRPr lang="en-US" sz="1800" b="0" i="0" dirty="0">
              <a:effectLst/>
            </a:endParaRPr>
          </a:p>
          <a:p>
            <a:pPr algn="l" rtl="0" fontAlgn="base"/>
            <a:r>
              <a:rPr lang="en-AU" sz="1800" b="0" i="0" dirty="0">
                <a:effectLst/>
                <a:latin typeface="Calibri" panose="020F0502020204030204" pitchFamily="34" charset="0"/>
              </a:rPr>
              <a:t>​</a:t>
            </a:r>
            <a:endParaRPr lang="en-AU" sz="1800" b="0" i="0" dirty="0">
              <a:effectLst/>
            </a:endParaRPr>
          </a:p>
          <a:p>
            <a:pPr algn="l" rtl="0" fontAlgn="base"/>
            <a:r>
              <a:rPr lang="en-AU" sz="1800" b="0" i="0" u="none" strike="noStrike" dirty="0">
                <a:solidFill>
                  <a:srgbClr val="000000"/>
                </a:solidFill>
                <a:effectLst/>
                <a:latin typeface="Calibri"/>
                <a:ea typeface="Calibri"/>
                <a:cs typeface="Calibri"/>
              </a:rPr>
              <a:t>Sources: </a:t>
            </a:r>
            <a:r>
              <a:rPr lang="en-AU" sz="1800" b="0" i="0" u="sng" strike="noStrike" dirty="0">
                <a:solidFill>
                  <a:srgbClr val="004B87"/>
                </a:solidFill>
                <a:effectLst/>
                <a:latin typeface="Calibri"/>
                <a:ea typeface="Calibri"/>
                <a:cs typeface="Calibri"/>
                <a:hlinkClick r:id="rId3"/>
              </a:rPr>
              <a:t>https://www.csiro.au/en/work-with-us</a:t>
            </a:r>
            <a:r>
              <a:rPr lang="en-AU" sz="1800" b="0" i="0" u="none" strike="noStrike" dirty="0">
                <a:solidFill>
                  <a:srgbClr val="000000"/>
                </a:solidFill>
                <a:effectLst/>
                <a:latin typeface="Calibri"/>
                <a:ea typeface="Calibri"/>
                <a:cs typeface="Calibri"/>
              </a:rPr>
              <a:t> </a:t>
            </a:r>
            <a:r>
              <a:rPr lang="en-US" sz="1800" b="0" i="0" dirty="0">
                <a:effectLst/>
                <a:latin typeface="Calibri"/>
                <a:ea typeface="Calibri"/>
                <a:cs typeface="Calibri"/>
              </a:rPr>
              <a:t>​</a:t>
            </a:r>
          </a:p>
          <a:p>
            <a:pPr algn="l" rtl="0" fontAlgn="base"/>
            <a:r>
              <a:rPr lang="en-AU" sz="1800" b="0" i="0" dirty="0">
                <a:effectLst/>
                <a:latin typeface="Calibri" panose="020F0502020204030204" pitchFamily="34" charset="0"/>
              </a:rPr>
              <a:t>​</a:t>
            </a:r>
            <a:endParaRPr lang="en-AU" sz="1800" b="0" i="0" dirty="0">
              <a:effectLst/>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Industry-focused research and development: </a:t>
            </a:r>
            <a:r>
              <a:rPr lang="en-AU" sz="1800" b="0" i="0" u="sng" strike="noStrike" dirty="0">
                <a:solidFill>
                  <a:srgbClr val="004B87"/>
                </a:solidFill>
                <a:effectLst/>
                <a:latin typeface="Calibri" panose="020F0502020204030204" pitchFamily="34" charset="0"/>
                <a:hlinkClick r:id="rId4"/>
              </a:rPr>
              <a:t>www.csiro.au/en/work-with-us/services/research-and-development</a:t>
            </a:r>
            <a:r>
              <a:rPr lang="en-AU" sz="1800" b="0" i="0" u="none" strike="noStrike" dirty="0">
                <a:solidFill>
                  <a:srgbClr val="000000"/>
                </a:solidFill>
                <a:effectLst/>
                <a:latin typeface="Calibri" panose="020F0502020204030204" pitchFamily="34" charset="0"/>
              </a:rPr>
              <a:t> </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IP and Commercialisation: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Funding and programs: </a:t>
            </a:r>
            <a:r>
              <a:rPr lang="en-AU" sz="1800" b="0" i="0" u="sng" strike="noStrike" dirty="0">
                <a:solidFill>
                  <a:srgbClr val="004B87"/>
                </a:solidFill>
                <a:effectLst/>
                <a:latin typeface="Calibri" panose="020F0502020204030204" pitchFamily="34" charset="0"/>
                <a:hlinkClick r:id="rId6"/>
              </a:rPr>
              <a:t>www.csiro.au/en/work-with-us/funding-programs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Commercial innovation services: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Use our labs and facilities: </a:t>
            </a:r>
            <a:r>
              <a:rPr lang="en-AU" sz="1800" b="0" i="0" u="sng" strike="noStrike" dirty="0">
                <a:solidFill>
                  <a:srgbClr val="004B87"/>
                </a:solidFill>
                <a:effectLst/>
                <a:latin typeface="Calibri" panose="020F0502020204030204" pitchFamily="34" charset="0"/>
                <a:hlinkClick r:id="rId7"/>
              </a:rPr>
              <a:t>www.csiro.au/en/work-with-us/use-our-labs-facilities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Global collaboration: </a:t>
            </a:r>
            <a:r>
              <a:rPr lang="en-AU" sz="1800" b="0" i="0" u="sng" strike="noStrike" dirty="0">
                <a:solidFill>
                  <a:srgbClr val="004B87"/>
                </a:solidFill>
                <a:effectLst/>
                <a:latin typeface="Calibri" panose="020F0502020204030204" pitchFamily="34" charset="0"/>
                <a:hlinkClick r:id="rId8"/>
              </a:rPr>
              <a:t>www.csiro.au/en/work-with-us/international</a:t>
            </a:r>
            <a:r>
              <a:rPr lang="en-AU" sz="1800" b="0" i="0" u="none" strike="noStrike" dirty="0">
                <a:solidFill>
                  <a:srgbClr val="000000"/>
                </a:solidFill>
                <a:effectLst/>
                <a:latin typeface="Calibri" panose="020F0502020204030204" pitchFamily="34" charset="0"/>
              </a:rPr>
              <a:t> </a:t>
            </a:r>
            <a:r>
              <a:rPr lang="en-AU" sz="1800" b="0" i="0" dirty="0">
                <a:effectLst/>
                <a:latin typeface="Calibri" panose="020F0502020204030204" pitchFamily="34" charset="0"/>
              </a:rPr>
              <a:t>​</a:t>
            </a:r>
            <a:endParaRPr lang="en-AU" sz="1800" b="0" i="0" dirty="0">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8364C314-FE93-C211-E803-B6B9F811E30E}"/>
              </a:ext>
            </a:extLst>
          </p:cNvPr>
          <p:cNvSpPr>
            <a:spLocks noGrp="1"/>
          </p:cNvSpPr>
          <p:nvPr>
            <p:ph type="sldNum" sz="quarter" idx="5"/>
          </p:nvPr>
        </p:nvSpPr>
        <p:spPr/>
        <p:txBody>
          <a:bodyPr/>
          <a:lstStyle/>
          <a:p>
            <a:fld id="{9A496215-5E4C-414D-A8DB-C38AA7CF7C2A}" type="slidenum">
              <a:rPr lang="en-AU" smtClean="0"/>
              <a:pPr/>
              <a:t>18</a:t>
            </a:fld>
            <a:endParaRPr lang="en-AU"/>
          </a:p>
        </p:txBody>
      </p:sp>
    </p:spTree>
    <p:extLst>
      <p:ext uri="{BB962C8B-B14F-4D97-AF65-F5344CB8AC3E}">
        <p14:creationId xmlns:p14="http://schemas.microsoft.com/office/powerpoint/2010/main" val="4044138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6E2BB-3421-B6F7-2A51-D129F3DDAC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B25829-EEF6-5C97-D00B-769A7BEAD0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401D37-0D39-3B03-0F52-135818814B87}"/>
              </a:ext>
            </a:extLst>
          </p:cNvPr>
          <p:cNvSpPr>
            <a:spLocks noGrp="1"/>
          </p:cNvSpPr>
          <p:nvPr>
            <p:ph type="body" idx="1"/>
          </p:nvPr>
        </p:nvSpPr>
        <p:spPr/>
        <p:txBody>
          <a:bodyPr/>
          <a:lstStyle/>
          <a:p>
            <a:pPr algn="l" rtl="0" fontAlgn="base"/>
            <a:r>
              <a:rPr lang="en-AU" sz="1800" b="0" i="0" u="none" strike="noStrike" dirty="0">
                <a:solidFill>
                  <a:srgbClr val="000000"/>
                </a:solidFill>
                <a:effectLst/>
                <a:latin typeface="Calibri" panose="020F0502020204030204" pitchFamily="34" charset="0"/>
              </a:rPr>
              <a:t>Organisations, large and small, capitalise on our solutions as catalysts for growth. Spanning a range of scientific disciplines across the various stages of the innovation lifecycle, we apply our research to inform policy, develop new industries and evolve existing sectors ensuring success into the future.</a:t>
            </a:r>
            <a:r>
              <a:rPr lang="en-US" sz="1800" b="0" i="0" dirty="0">
                <a:effectLst/>
                <a:latin typeface="Calibri" panose="020F0502020204030204" pitchFamily="34" charset="0"/>
              </a:rPr>
              <a:t>​</a:t>
            </a:r>
            <a:endParaRPr lang="en-US" sz="1800" b="0" i="0" dirty="0">
              <a:effectLst/>
            </a:endParaRPr>
          </a:p>
          <a:p>
            <a:pPr algn="l" rtl="0" fontAlgn="base"/>
            <a:r>
              <a:rPr lang="en-AU" sz="1800" b="0" i="0" dirty="0">
                <a:effectLst/>
                <a:latin typeface="Calibri" panose="020F0502020204030204" pitchFamily="34" charset="0"/>
              </a:rPr>
              <a:t>​</a:t>
            </a:r>
            <a:endParaRPr lang="en-AU" sz="1800" b="0" i="0" dirty="0">
              <a:effectLst/>
            </a:endParaRPr>
          </a:p>
          <a:p>
            <a:pPr algn="l" rtl="0" fontAlgn="base"/>
            <a:r>
              <a:rPr lang="en-AU" sz="1800" b="0" i="0" u="none" strike="noStrike" dirty="0">
                <a:solidFill>
                  <a:srgbClr val="000000"/>
                </a:solidFill>
                <a:effectLst/>
                <a:latin typeface="Calibri"/>
                <a:ea typeface="Calibri"/>
                <a:cs typeface="Calibri"/>
              </a:rPr>
              <a:t>Sources: </a:t>
            </a:r>
            <a:r>
              <a:rPr lang="en-AU" sz="1800" b="0" i="0" u="sng" strike="noStrike" dirty="0">
                <a:solidFill>
                  <a:srgbClr val="004B87"/>
                </a:solidFill>
                <a:effectLst/>
                <a:latin typeface="Calibri"/>
                <a:ea typeface="Calibri"/>
                <a:cs typeface="Calibri"/>
                <a:hlinkClick r:id="rId3"/>
              </a:rPr>
              <a:t>https://www.csiro.au/en/work-with-us</a:t>
            </a:r>
            <a:r>
              <a:rPr lang="en-AU" sz="1800" b="0" i="0" u="none" strike="noStrike" dirty="0">
                <a:solidFill>
                  <a:srgbClr val="000000"/>
                </a:solidFill>
                <a:effectLst/>
                <a:latin typeface="Calibri"/>
                <a:ea typeface="Calibri"/>
                <a:cs typeface="Calibri"/>
              </a:rPr>
              <a:t> </a:t>
            </a:r>
            <a:r>
              <a:rPr lang="en-US" sz="1800" b="0" i="0" dirty="0">
                <a:effectLst/>
                <a:latin typeface="Calibri"/>
                <a:ea typeface="Calibri"/>
                <a:cs typeface="Calibri"/>
              </a:rPr>
              <a:t>​</a:t>
            </a:r>
          </a:p>
          <a:p>
            <a:pPr algn="l" rtl="0" fontAlgn="base"/>
            <a:r>
              <a:rPr lang="en-AU" sz="1800" b="0" i="0" dirty="0">
                <a:effectLst/>
                <a:latin typeface="Calibri" panose="020F0502020204030204" pitchFamily="34" charset="0"/>
              </a:rPr>
              <a:t>​</a:t>
            </a:r>
            <a:endParaRPr lang="en-AU" sz="1800" b="0" i="0" dirty="0">
              <a:effectLst/>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Industry-focused research and development: </a:t>
            </a:r>
            <a:r>
              <a:rPr lang="en-AU" sz="1800" b="0" i="0" u="sng" strike="noStrike" dirty="0">
                <a:solidFill>
                  <a:srgbClr val="004B87"/>
                </a:solidFill>
                <a:effectLst/>
                <a:latin typeface="Calibri" panose="020F0502020204030204" pitchFamily="34" charset="0"/>
                <a:hlinkClick r:id="rId4"/>
              </a:rPr>
              <a:t>www.csiro.au/en/work-with-us/services/research-and-development</a:t>
            </a:r>
            <a:r>
              <a:rPr lang="en-AU" sz="1800" b="0" i="0" u="none" strike="noStrike" dirty="0">
                <a:solidFill>
                  <a:srgbClr val="000000"/>
                </a:solidFill>
                <a:effectLst/>
                <a:latin typeface="Calibri" panose="020F0502020204030204" pitchFamily="34" charset="0"/>
              </a:rPr>
              <a:t> </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IP and Commercialisation: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Funding and programs: </a:t>
            </a:r>
            <a:r>
              <a:rPr lang="en-AU" sz="1800" b="0" i="0" u="sng" strike="noStrike" dirty="0">
                <a:solidFill>
                  <a:srgbClr val="004B87"/>
                </a:solidFill>
                <a:effectLst/>
                <a:latin typeface="Calibri" panose="020F0502020204030204" pitchFamily="34" charset="0"/>
                <a:hlinkClick r:id="rId6"/>
              </a:rPr>
              <a:t>www.csiro.au/en/work-with-us/funding-programs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Commercial innovation services: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Use our labs and facilities: </a:t>
            </a:r>
            <a:r>
              <a:rPr lang="en-AU" sz="1800" b="0" i="0" u="sng" strike="noStrike" dirty="0">
                <a:solidFill>
                  <a:srgbClr val="004B87"/>
                </a:solidFill>
                <a:effectLst/>
                <a:latin typeface="Calibri" panose="020F0502020204030204" pitchFamily="34" charset="0"/>
                <a:hlinkClick r:id="rId7"/>
              </a:rPr>
              <a:t>www.csiro.au/en/work-with-us/use-our-labs-facilities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Global collaboration: </a:t>
            </a:r>
            <a:r>
              <a:rPr lang="en-AU" sz="1800" b="0" i="0" u="sng" strike="noStrike" dirty="0">
                <a:solidFill>
                  <a:srgbClr val="004B87"/>
                </a:solidFill>
                <a:effectLst/>
                <a:latin typeface="Calibri" panose="020F0502020204030204" pitchFamily="34" charset="0"/>
                <a:hlinkClick r:id="rId8"/>
              </a:rPr>
              <a:t>www.csiro.au/en/work-with-us/international</a:t>
            </a:r>
            <a:r>
              <a:rPr lang="en-AU" sz="1800" b="0" i="0" u="none" strike="noStrike" dirty="0">
                <a:solidFill>
                  <a:srgbClr val="000000"/>
                </a:solidFill>
                <a:effectLst/>
                <a:latin typeface="Calibri" panose="020F0502020204030204" pitchFamily="34" charset="0"/>
              </a:rPr>
              <a:t> </a:t>
            </a:r>
            <a:r>
              <a:rPr lang="en-AU" sz="1800" b="0" i="0" dirty="0">
                <a:effectLst/>
                <a:latin typeface="Calibri" panose="020F0502020204030204" pitchFamily="34" charset="0"/>
              </a:rPr>
              <a:t>​</a:t>
            </a:r>
            <a:endParaRPr lang="en-AU" sz="1800" b="0" i="0" dirty="0">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F5DF3E6F-5D7C-3389-2F05-CCD8F16C2FC0}"/>
              </a:ext>
            </a:extLst>
          </p:cNvPr>
          <p:cNvSpPr>
            <a:spLocks noGrp="1"/>
          </p:cNvSpPr>
          <p:nvPr>
            <p:ph type="sldNum" sz="quarter" idx="5"/>
          </p:nvPr>
        </p:nvSpPr>
        <p:spPr/>
        <p:txBody>
          <a:bodyPr/>
          <a:lstStyle/>
          <a:p>
            <a:fld id="{9A496215-5E4C-414D-A8DB-C38AA7CF7C2A}" type="slidenum">
              <a:rPr lang="en-AU" smtClean="0"/>
              <a:pPr/>
              <a:t>19</a:t>
            </a:fld>
            <a:endParaRPr lang="en-AU"/>
          </a:p>
        </p:txBody>
      </p:sp>
    </p:spTree>
    <p:extLst>
      <p:ext uri="{BB962C8B-B14F-4D97-AF65-F5344CB8AC3E}">
        <p14:creationId xmlns:p14="http://schemas.microsoft.com/office/powerpoint/2010/main" val="3219738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C5218-6ADF-D724-A9E6-499313E729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B19D16-BDC8-DA6B-4E22-033DC405B0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8104E8-986E-EDF7-1273-EFDBA157F7F2}"/>
              </a:ext>
            </a:extLst>
          </p:cNvPr>
          <p:cNvSpPr>
            <a:spLocks noGrp="1"/>
          </p:cNvSpPr>
          <p:nvPr>
            <p:ph type="body" idx="1"/>
          </p:nvPr>
        </p:nvSpPr>
        <p:spPr/>
        <p:txBody>
          <a:bodyPr/>
          <a:lstStyle/>
          <a:p>
            <a:pPr algn="l" rtl="0" fontAlgn="base"/>
            <a:r>
              <a:rPr lang="en-AU" sz="1800" b="0" i="0" u="none" strike="noStrike" dirty="0">
                <a:solidFill>
                  <a:srgbClr val="000000"/>
                </a:solidFill>
                <a:effectLst/>
                <a:latin typeface="Calibri" panose="020F0502020204030204" pitchFamily="34" charset="0"/>
              </a:rPr>
              <a:t>Organisations, large and small, capitalise on our solutions as catalysts for growth. Spanning a range of scientific disciplines across the various stages of the innovation lifecycle, we apply our research to inform policy, develop new industries and evolve existing sectors ensuring success into the future.</a:t>
            </a:r>
            <a:r>
              <a:rPr lang="en-US" sz="1800" b="0" i="0" dirty="0">
                <a:effectLst/>
                <a:latin typeface="Calibri" panose="020F0502020204030204" pitchFamily="34" charset="0"/>
              </a:rPr>
              <a:t>​</a:t>
            </a:r>
            <a:endParaRPr lang="en-US" sz="1800" b="0" i="0" dirty="0">
              <a:effectLst/>
            </a:endParaRPr>
          </a:p>
          <a:p>
            <a:pPr algn="l" rtl="0" fontAlgn="base"/>
            <a:r>
              <a:rPr lang="en-AU" sz="1800" b="0" i="0" dirty="0">
                <a:effectLst/>
                <a:latin typeface="Calibri" panose="020F0502020204030204" pitchFamily="34" charset="0"/>
              </a:rPr>
              <a:t>​</a:t>
            </a:r>
            <a:endParaRPr lang="en-AU" sz="1800" b="0" i="0" dirty="0">
              <a:effectLst/>
            </a:endParaRPr>
          </a:p>
          <a:p>
            <a:pPr algn="l" rtl="0" fontAlgn="base"/>
            <a:r>
              <a:rPr lang="en-AU" sz="1800" b="0" i="0" u="none" strike="noStrike" dirty="0">
                <a:solidFill>
                  <a:srgbClr val="000000"/>
                </a:solidFill>
                <a:effectLst/>
                <a:latin typeface="Calibri"/>
                <a:ea typeface="Calibri"/>
                <a:cs typeface="Calibri"/>
              </a:rPr>
              <a:t>Sources: </a:t>
            </a:r>
            <a:r>
              <a:rPr lang="en-AU" sz="1800" b="0" i="0" u="sng" strike="noStrike" dirty="0">
                <a:solidFill>
                  <a:srgbClr val="004B87"/>
                </a:solidFill>
                <a:effectLst/>
                <a:latin typeface="Calibri"/>
                <a:ea typeface="Calibri"/>
                <a:cs typeface="Calibri"/>
                <a:hlinkClick r:id="rId3"/>
              </a:rPr>
              <a:t>https://www.csiro.au/en/work-with-us</a:t>
            </a:r>
            <a:r>
              <a:rPr lang="en-AU" sz="1800" b="0" i="0" u="none" strike="noStrike" dirty="0">
                <a:solidFill>
                  <a:srgbClr val="000000"/>
                </a:solidFill>
                <a:effectLst/>
                <a:latin typeface="Calibri"/>
                <a:ea typeface="Calibri"/>
                <a:cs typeface="Calibri"/>
              </a:rPr>
              <a:t> </a:t>
            </a:r>
            <a:r>
              <a:rPr lang="en-US" sz="1800" b="0" i="0" dirty="0">
                <a:effectLst/>
                <a:latin typeface="Calibri"/>
                <a:ea typeface="Calibri"/>
                <a:cs typeface="Calibri"/>
              </a:rPr>
              <a:t>​</a:t>
            </a:r>
          </a:p>
          <a:p>
            <a:pPr algn="l" rtl="0" fontAlgn="base"/>
            <a:r>
              <a:rPr lang="en-AU" sz="1800" b="0" i="0" dirty="0">
                <a:effectLst/>
                <a:latin typeface="Calibri" panose="020F0502020204030204" pitchFamily="34" charset="0"/>
              </a:rPr>
              <a:t>​</a:t>
            </a:r>
            <a:endParaRPr lang="en-AU" sz="1800" b="0" i="0" dirty="0">
              <a:effectLst/>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Industry-focused research and development: </a:t>
            </a:r>
            <a:r>
              <a:rPr lang="en-AU" sz="1800" b="0" i="0" u="sng" strike="noStrike" dirty="0">
                <a:solidFill>
                  <a:srgbClr val="004B87"/>
                </a:solidFill>
                <a:effectLst/>
                <a:latin typeface="Calibri" panose="020F0502020204030204" pitchFamily="34" charset="0"/>
                <a:hlinkClick r:id="rId4"/>
              </a:rPr>
              <a:t>www.csiro.au/en/work-with-us/services/research-and-development</a:t>
            </a:r>
            <a:r>
              <a:rPr lang="en-AU" sz="1800" b="0" i="0" u="none" strike="noStrike" dirty="0">
                <a:solidFill>
                  <a:srgbClr val="000000"/>
                </a:solidFill>
                <a:effectLst/>
                <a:latin typeface="Calibri" panose="020F0502020204030204" pitchFamily="34" charset="0"/>
              </a:rPr>
              <a:t> </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IP and Commercialisation: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Funding and programs: </a:t>
            </a:r>
            <a:r>
              <a:rPr lang="en-AU" sz="1800" b="0" i="0" u="sng" strike="noStrike" dirty="0">
                <a:solidFill>
                  <a:srgbClr val="004B87"/>
                </a:solidFill>
                <a:effectLst/>
                <a:latin typeface="Calibri" panose="020F0502020204030204" pitchFamily="34" charset="0"/>
                <a:hlinkClick r:id="rId6"/>
              </a:rPr>
              <a:t>www.csiro.au/en/work-with-us/funding-programs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Commercial innovation services: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Use our labs and facilities: </a:t>
            </a:r>
            <a:r>
              <a:rPr lang="en-AU" sz="1800" b="0" i="0" u="sng" strike="noStrike" dirty="0">
                <a:solidFill>
                  <a:srgbClr val="004B87"/>
                </a:solidFill>
                <a:effectLst/>
                <a:latin typeface="Calibri" panose="020F0502020204030204" pitchFamily="34" charset="0"/>
                <a:hlinkClick r:id="rId7"/>
              </a:rPr>
              <a:t>www.csiro.au/en/work-with-us/use-our-labs-facilities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Global collaboration: </a:t>
            </a:r>
            <a:r>
              <a:rPr lang="en-AU" sz="1800" b="0" i="0" u="sng" strike="noStrike" dirty="0">
                <a:solidFill>
                  <a:srgbClr val="004B87"/>
                </a:solidFill>
                <a:effectLst/>
                <a:latin typeface="Calibri" panose="020F0502020204030204" pitchFamily="34" charset="0"/>
                <a:hlinkClick r:id="rId8"/>
              </a:rPr>
              <a:t>www.csiro.au/en/work-with-us/international</a:t>
            </a:r>
            <a:r>
              <a:rPr lang="en-AU" sz="1800" b="0" i="0" u="none" strike="noStrike" dirty="0">
                <a:solidFill>
                  <a:srgbClr val="000000"/>
                </a:solidFill>
                <a:effectLst/>
                <a:latin typeface="Calibri" panose="020F0502020204030204" pitchFamily="34" charset="0"/>
              </a:rPr>
              <a:t> </a:t>
            </a:r>
            <a:r>
              <a:rPr lang="en-AU" sz="1800" b="0" i="0" dirty="0">
                <a:effectLst/>
                <a:latin typeface="Calibri" panose="020F0502020204030204" pitchFamily="34" charset="0"/>
              </a:rPr>
              <a:t>​</a:t>
            </a:r>
            <a:endParaRPr lang="en-AU" sz="1800" b="0" i="0" dirty="0">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52B231F9-D938-7189-C691-228E094F6FF8}"/>
              </a:ext>
            </a:extLst>
          </p:cNvPr>
          <p:cNvSpPr>
            <a:spLocks noGrp="1"/>
          </p:cNvSpPr>
          <p:nvPr>
            <p:ph type="sldNum" sz="quarter" idx="5"/>
          </p:nvPr>
        </p:nvSpPr>
        <p:spPr/>
        <p:txBody>
          <a:bodyPr/>
          <a:lstStyle/>
          <a:p>
            <a:fld id="{9A496215-5E4C-414D-A8DB-C38AA7CF7C2A}" type="slidenum">
              <a:rPr lang="en-AU" smtClean="0"/>
              <a:pPr/>
              <a:t>20</a:t>
            </a:fld>
            <a:endParaRPr lang="en-AU"/>
          </a:p>
        </p:txBody>
      </p:sp>
    </p:spTree>
    <p:extLst>
      <p:ext uri="{BB962C8B-B14F-4D97-AF65-F5344CB8AC3E}">
        <p14:creationId xmlns:p14="http://schemas.microsoft.com/office/powerpoint/2010/main" val="11326031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E6B05-BECB-04DF-574B-5C3D41071A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7E690F-104B-646F-3012-7E7C8C4941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D1CDF2-10F4-AC58-20FA-6202A9E12D21}"/>
              </a:ext>
            </a:extLst>
          </p:cNvPr>
          <p:cNvSpPr>
            <a:spLocks noGrp="1"/>
          </p:cNvSpPr>
          <p:nvPr>
            <p:ph type="body" idx="1"/>
          </p:nvPr>
        </p:nvSpPr>
        <p:spPr/>
        <p:txBody>
          <a:bodyPr/>
          <a:lstStyle/>
          <a:p>
            <a:pPr algn="l" rtl="0" fontAlgn="base"/>
            <a:r>
              <a:rPr lang="en-AU" sz="1800" b="0" i="0" u="none" strike="noStrike" dirty="0">
                <a:solidFill>
                  <a:srgbClr val="000000"/>
                </a:solidFill>
                <a:effectLst/>
                <a:latin typeface="Calibri" panose="020F0502020204030204" pitchFamily="34" charset="0"/>
              </a:rPr>
              <a:t>Organisations, large and small, capitalise on our solutions as catalysts for growth. Spanning a range of scientific disciplines across the various stages of the innovation lifecycle, we apply our research to inform policy, develop new industries and evolve existing sectors ensuring success into the future.</a:t>
            </a:r>
            <a:r>
              <a:rPr lang="en-US" sz="1800" b="0" i="0" dirty="0">
                <a:effectLst/>
                <a:latin typeface="Calibri" panose="020F0502020204030204" pitchFamily="34" charset="0"/>
              </a:rPr>
              <a:t>​</a:t>
            </a:r>
            <a:endParaRPr lang="en-US" sz="1800" b="0" i="0" dirty="0">
              <a:effectLst/>
            </a:endParaRPr>
          </a:p>
          <a:p>
            <a:pPr algn="l" rtl="0" fontAlgn="base"/>
            <a:r>
              <a:rPr lang="en-AU" sz="1800" b="0" i="0" dirty="0">
                <a:effectLst/>
                <a:latin typeface="Calibri" panose="020F0502020204030204" pitchFamily="34" charset="0"/>
              </a:rPr>
              <a:t>​</a:t>
            </a:r>
            <a:endParaRPr lang="en-AU" sz="1800" b="0" i="0" dirty="0">
              <a:effectLst/>
            </a:endParaRPr>
          </a:p>
          <a:p>
            <a:pPr algn="l" rtl="0" fontAlgn="base"/>
            <a:r>
              <a:rPr lang="en-AU" sz="1800" b="0" i="0" u="none" strike="noStrike" dirty="0">
                <a:solidFill>
                  <a:srgbClr val="000000"/>
                </a:solidFill>
                <a:effectLst/>
                <a:latin typeface="Calibri"/>
                <a:ea typeface="Calibri"/>
                <a:cs typeface="Calibri"/>
              </a:rPr>
              <a:t>Sources: </a:t>
            </a:r>
            <a:r>
              <a:rPr lang="en-AU" sz="1800" b="0" i="0" u="sng" strike="noStrike" dirty="0">
                <a:solidFill>
                  <a:srgbClr val="004B87"/>
                </a:solidFill>
                <a:effectLst/>
                <a:latin typeface="Calibri"/>
                <a:ea typeface="Calibri"/>
                <a:cs typeface="Calibri"/>
                <a:hlinkClick r:id="rId3"/>
              </a:rPr>
              <a:t>https://www.csiro.au/en/work-with-us</a:t>
            </a:r>
            <a:r>
              <a:rPr lang="en-AU" sz="1800" b="0" i="0" u="none" strike="noStrike" dirty="0">
                <a:solidFill>
                  <a:srgbClr val="000000"/>
                </a:solidFill>
                <a:effectLst/>
                <a:latin typeface="Calibri"/>
                <a:ea typeface="Calibri"/>
                <a:cs typeface="Calibri"/>
              </a:rPr>
              <a:t> </a:t>
            </a:r>
            <a:r>
              <a:rPr lang="en-US" sz="1800" b="0" i="0" dirty="0">
                <a:effectLst/>
                <a:latin typeface="Calibri"/>
                <a:ea typeface="Calibri"/>
                <a:cs typeface="Calibri"/>
              </a:rPr>
              <a:t>​</a:t>
            </a:r>
          </a:p>
          <a:p>
            <a:pPr algn="l" rtl="0" fontAlgn="base"/>
            <a:r>
              <a:rPr lang="en-AU" sz="1800" b="0" i="0" dirty="0">
                <a:effectLst/>
                <a:latin typeface="Calibri" panose="020F0502020204030204" pitchFamily="34" charset="0"/>
              </a:rPr>
              <a:t>​</a:t>
            </a:r>
            <a:endParaRPr lang="en-AU" sz="1800" b="0" i="0" dirty="0">
              <a:effectLst/>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Industry-focused research and development: </a:t>
            </a:r>
            <a:r>
              <a:rPr lang="en-AU" sz="1800" b="0" i="0" u="sng" strike="noStrike" dirty="0">
                <a:solidFill>
                  <a:srgbClr val="004B87"/>
                </a:solidFill>
                <a:effectLst/>
                <a:latin typeface="Calibri" panose="020F0502020204030204" pitchFamily="34" charset="0"/>
                <a:hlinkClick r:id="rId4"/>
              </a:rPr>
              <a:t>www.csiro.au/en/work-with-us/services/research-and-development</a:t>
            </a:r>
            <a:r>
              <a:rPr lang="en-AU" sz="1800" b="0" i="0" u="none" strike="noStrike" dirty="0">
                <a:solidFill>
                  <a:srgbClr val="000000"/>
                </a:solidFill>
                <a:effectLst/>
                <a:latin typeface="Calibri" panose="020F0502020204030204" pitchFamily="34" charset="0"/>
              </a:rPr>
              <a:t> </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IP and Commercialisation: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Funding and programs: </a:t>
            </a:r>
            <a:r>
              <a:rPr lang="en-AU" sz="1800" b="0" i="0" u="sng" strike="noStrike" dirty="0">
                <a:solidFill>
                  <a:srgbClr val="004B87"/>
                </a:solidFill>
                <a:effectLst/>
                <a:latin typeface="Calibri" panose="020F0502020204030204" pitchFamily="34" charset="0"/>
                <a:hlinkClick r:id="rId6"/>
              </a:rPr>
              <a:t>www.csiro.au/en/work-with-us/funding-programs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Commercial innovation services: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Use our labs and facilities: </a:t>
            </a:r>
            <a:r>
              <a:rPr lang="en-AU" sz="1800" b="0" i="0" u="sng" strike="noStrike" dirty="0">
                <a:solidFill>
                  <a:srgbClr val="004B87"/>
                </a:solidFill>
                <a:effectLst/>
                <a:latin typeface="Calibri" panose="020F0502020204030204" pitchFamily="34" charset="0"/>
                <a:hlinkClick r:id="rId7"/>
              </a:rPr>
              <a:t>www.csiro.au/en/work-with-us/use-our-labs-facilities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Global collaboration: </a:t>
            </a:r>
            <a:r>
              <a:rPr lang="en-AU" sz="1800" b="0" i="0" u="sng" strike="noStrike" dirty="0">
                <a:solidFill>
                  <a:srgbClr val="004B87"/>
                </a:solidFill>
                <a:effectLst/>
                <a:latin typeface="Calibri" panose="020F0502020204030204" pitchFamily="34" charset="0"/>
                <a:hlinkClick r:id="rId8"/>
              </a:rPr>
              <a:t>www.csiro.au/en/work-with-us/international</a:t>
            </a:r>
            <a:r>
              <a:rPr lang="en-AU" sz="1800" b="0" i="0" u="none" strike="noStrike" dirty="0">
                <a:solidFill>
                  <a:srgbClr val="000000"/>
                </a:solidFill>
                <a:effectLst/>
                <a:latin typeface="Calibri" panose="020F0502020204030204" pitchFamily="34" charset="0"/>
              </a:rPr>
              <a:t> </a:t>
            </a:r>
            <a:r>
              <a:rPr lang="en-AU" sz="1800" b="0" i="0" dirty="0">
                <a:effectLst/>
                <a:latin typeface="Calibri" panose="020F0502020204030204" pitchFamily="34" charset="0"/>
              </a:rPr>
              <a:t>​</a:t>
            </a:r>
            <a:endParaRPr lang="en-AU" sz="1800" b="0" i="0" dirty="0">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5DCA5E4E-D4BC-1C61-8923-503B80790EA7}"/>
              </a:ext>
            </a:extLst>
          </p:cNvPr>
          <p:cNvSpPr>
            <a:spLocks noGrp="1"/>
          </p:cNvSpPr>
          <p:nvPr>
            <p:ph type="sldNum" sz="quarter" idx="5"/>
          </p:nvPr>
        </p:nvSpPr>
        <p:spPr/>
        <p:txBody>
          <a:bodyPr/>
          <a:lstStyle/>
          <a:p>
            <a:fld id="{9A496215-5E4C-414D-A8DB-C38AA7CF7C2A}" type="slidenum">
              <a:rPr lang="en-AU" smtClean="0"/>
              <a:pPr/>
              <a:t>21</a:t>
            </a:fld>
            <a:endParaRPr lang="en-AU"/>
          </a:p>
        </p:txBody>
      </p:sp>
    </p:spTree>
    <p:extLst>
      <p:ext uri="{BB962C8B-B14F-4D97-AF65-F5344CB8AC3E}">
        <p14:creationId xmlns:p14="http://schemas.microsoft.com/office/powerpoint/2010/main" val="40962855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C3969-3434-B344-3204-65F81AF173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E4E065-53B8-9091-E438-1690187CF8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83925C-C66A-2473-925A-AC22B2DC892E}"/>
              </a:ext>
            </a:extLst>
          </p:cNvPr>
          <p:cNvSpPr>
            <a:spLocks noGrp="1"/>
          </p:cNvSpPr>
          <p:nvPr>
            <p:ph type="body" idx="1"/>
          </p:nvPr>
        </p:nvSpPr>
        <p:spPr/>
        <p:txBody>
          <a:bodyPr/>
          <a:lstStyle/>
          <a:p>
            <a:pPr algn="l" rtl="0" fontAlgn="base"/>
            <a:r>
              <a:rPr lang="en-AU" sz="1800" b="0" i="0" u="none" strike="noStrike" dirty="0">
                <a:solidFill>
                  <a:srgbClr val="000000"/>
                </a:solidFill>
                <a:effectLst/>
                <a:latin typeface="Calibri" panose="020F0502020204030204" pitchFamily="34" charset="0"/>
              </a:rPr>
              <a:t>Organisations, large and small, capitalise on our solutions as catalysts for growth. Spanning a range of scientific disciplines across the various stages of the innovation lifecycle, we apply our research to inform policy, develop new industries and evolve existing sectors ensuring success into the future.</a:t>
            </a:r>
            <a:r>
              <a:rPr lang="en-US" sz="1800" b="0" i="0" dirty="0">
                <a:effectLst/>
                <a:latin typeface="Calibri" panose="020F0502020204030204" pitchFamily="34" charset="0"/>
              </a:rPr>
              <a:t>​</a:t>
            </a:r>
            <a:endParaRPr lang="en-US" sz="1800" b="0" i="0" dirty="0">
              <a:effectLst/>
            </a:endParaRPr>
          </a:p>
          <a:p>
            <a:pPr algn="l" rtl="0" fontAlgn="base"/>
            <a:r>
              <a:rPr lang="en-AU" sz="1800" b="0" i="0" dirty="0">
                <a:effectLst/>
                <a:latin typeface="Calibri" panose="020F0502020204030204" pitchFamily="34" charset="0"/>
              </a:rPr>
              <a:t>​</a:t>
            </a:r>
            <a:endParaRPr lang="en-AU" sz="1800" b="0" i="0" dirty="0">
              <a:effectLst/>
            </a:endParaRPr>
          </a:p>
          <a:p>
            <a:pPr algn="l" rtl="0" fontAlgn="base"/>
            <a:r>
              <a:rPr lang="en-AU" sz="1800" b="0" i="0" u="none" strike="noStrike" dirty="0">
                <a:solidFill>
                  <a:srgbClr val="000000"/>
                </a:solidFill>
                <a:effectLst/>
                <a:latin typeface="Calibri"/>
                <a:ea typeface="Calibri"/>
                <a:cs typeface="Calibri"/>
              </a:rPr>
              <a:t>Sources: </a:t>
            </a:r>
            <a:r>
              <a:rPr lang="en-AU" sz="1800" b="0" i="0" u="sng" strike="noStrike" dirty="0">
                <a:solidFill>
                  <a:srgbClr val="004B87"/>
                </a:solidFill>
                <a:effectLst/>
                <a:latin typeface="Calibri"/>
                <a:ea typeface="Calibri"/>
                <a:cs typeface="Calibri"/>
                <a:hlinkClick r:id="rId3"/>
              </a:rPr>
              <a:t>https://www.csiro.au/en/work-with-us</a:t>
            </a:r>
            <a:r>
              <a:rPr lang="en-AU" sz="1800" b="0" i="0" u="none" strike="noStrike" dirty="0">
                <a:solidFill>
                  <a:srgbClr val="000000"/>
                </a:solidFill>
                <a:effectLst/>
                <a:latin typeface="Calibri"/>
                <a:ea typeface="Calibri"/>
                <a:cs typeface="Calibri"/>
              </a:rPr>
              <a:t> </a:t>
            </a:r>
            <a:r>
              <a:rPr lang="en-US" sz="1800" b="0" i="0" dirty="0">
                <a:effectLst/>
                <a:latin typeface="Calibri"/>
                <a:ea typeface="Calibri"/>
                <a:cs typeface="Calibri"/>
              </a:rPr>
              <a:t>​</a:t>
            </a:r>
          </a:p>
          <a:p>
            <a:pPr algn="l" rtl="0" fontAlgn="base"/>
            <a:r>
              <a:rPr lang="en-AU" sz="1800" b="0" i="0" dirty="0">
                <a:effectLst/>
                <a:latin typeface="Calibri" panose="020F0502020204030204" pitchFamily="34" charset="0"/>
              </a:rPr>
              <a:t>​</a:t>
            </a:r>
            <a:endParaRPr lang="en-AU" sz="1800" b="0" i="0" dirty="0">
              <a:effectLst/>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Industry-focused research and development: </a:t>
            </a:r>
            <a:r>
              <a:rPr lang="en-AU" sz="1800" b="0" i="0" u="sng" strike="noStrike" dirty="0">
                <a:solidFill>
                  <a:srgbClr val="004B87"/>
                </a:solidFill>
                <a:effectLst/>
                <a:latin typeface="Calibri" panose="020F0502020204030204" pitchFamily="34" charset="0"/>
                <a:hlinkClick r:id="rId4"/>
              </a:rPr>
              <a:t>www.csiro.au/en/work-with-us/services/research-and-development</a:t>
            </a:r>
            <a:r>
              <a:rPr lang="en-AU" sz="1800" b="0" i="0" u="none" strike="noStrike" dirty="0">
                <a:solidFill>
                  <a:srgbClr val="000000"/>
                </a:solidFill>
                <a:effectLst/>
                <a:latin typeface="Calibri" panose="020F0502020204030204" pitchFamily="34" charset="0"/>
              </a:rPr>
              <a:t> </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IP and Commercialisation: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Funding and programs: </a:t>
            </a:r>
            <a:r>
              <a:rPr lang="en-AU" sz="1800" b="0" i="0" u="sng" strike="noStrike" dirty="0">
                <a:solidFill>
                  <a:srgbClr val="004B87"/>
                </a:solidFill>
                <a:effectLst/>
                <a:latin typeface="Calibri" panose="020F0502020204030204" pitchFamily="34" charset="0"/>
                <a:hlinkClick r:id="rId6"/>
              </a:rPr>
              <a:t>www.csiro.au/en/work-with-us/funding-programs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Commercial innovation services: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Use our labs and facilities: </a:t>
            </a:r>
            <a:r>
              <a:rPr lang="en-AU" sz="1800" b="0" i="0" u="sng" strike="noStrike" dirty="0">
                <a:solidFill>
                  <a:srgbClr val="004B87"/>
                </a:solidFill>
                <a:effectLst/>
                <a:latin typeface="Calibri" panose="020F0502020204030204" pitchFamily="34" charset="0"/>
                <a:hlinkClick r:id="rId7"/>
              </a:rPr>
              <a:t>www.csiro.au/en/work-with-us/use-our-labs-facilities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Global collaboration: </a:t>
            </a:r>
            <a:r>
              <a:rPr lang="en-AU" sz="1800" b="0" i="0" u="sng" strike="noStrike" dirty="0">
                <a:solidFill>
                  <a:srgbClr val="004B87"/>
                </a:solidFill>
                <a:effectLst/>
                <a:latin typeface="Calibri" panose="020F0502020204030204" pitchFamily="34" charset="0"/>
                <a:hlinkClick r:id="rId8"/>
              </a:rPr>
              <a:t>www.csiro.au/en/work-with-us/international</a:t>
            </a:r>
            <a:r>
              <a:rPr lang="en-AU" sz="1800" b="0" i="0" u="none" strike="noStrike" dirty="0">
                <a:solidFill>
                  <a:srgbClr val="000000"/>
                </a:solidFill>
                <a:effectLst/>
                <a:latin typeface="Calibri" panose="020F0502020204030204" pitchFamily="34" charset="0"/>
              </a:rPr>
              <a:t> </a:t>
            </a:r>
            <a:r>
              <a:rPr lang="en-AU" sz="1800" b="0" i="0" dirty="0">
                <a:effectLst/>
                <a:latin typeface="Calibri" panose="020F0502020204030204" pitchFamily="34" charset="0"/>
              </a:rPr>
              <a:t>​</a:t>
            </a:r>
            <a:endParaRPr lang="en-AU" sz="1800" b="0" i="0" dirty="0">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F5AAC889-DFC4-F177-DF54-4836F25AAAA9}"/>
              </a:ext>
            </a:extLst>
          </p:cNvPr>
          <p:cNvSpPr>
            <a:spLocks noGrp="1"/>
          </p:cNvSpPr>
          <p:nvPr>
            <p:ph type="sldNum" sz="quarter" idx="5"/>
          </p:nvPr>
        </p:nvSpPr>
        <p:spPr/>
        <p:txBody>
          <a:bodyPr/>
          <a:lstStyle/>
          <a:p>
            <a:fld id="{9A496215-5E4C-414D-A8DB-C38AA7CF7C2A}" type="slidenum">
              <a:rPr lang="en-AU" smtClean="0"/>
              <a:pPr/>
              <a:t>22</a:t>
            </a:fld>
            <a:endParaRPr lang="en-AU"/>
          </a:p>
        </p:txBody>
      </p:sp>
    </p:spTree>
    <p:extLst>
      <p:ext uri="{BB962C8B-B14F-4D97-AF65-F5344CB8AC3E}">
        <p14:creationId xmlns:p14="http://schemas.microsoft.com/office/powerpoint/2010/main" val="1741376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Source: </a:t>
            </a:r>
            <a:r>
              <a:rPr lang="en-AU" dirty="0">
                <a:hlinkClick r:id="rId3"/>
              </a:rPr>
              <a:t>https://my.csiro.au/Working/Diversity-and-Inclusion/Indigenous-engagement/Resources</a:t>
            </a:r>
            <a:endParaRPr lang="en-AU" dirty="0"/>
          </a:p>
          <a:p>
            <a:endParaRPr lang="en-AU" b="0" i="0" dirty="0">
              <a:solidFill>
                <a:srgbClr val="00A9CE"/>
              </a:solidFill>
              <a:effectLst/>
              <a:latin typeface="YAE54ehhlCI 0"/>
            </a:endParaRPr>
          </a:p>
          <a:p>
            <a:r>
              <a:rPr lang="en-AU" b="0" i="0" dirty="0">
                <a:solidFill>
                  <a:srgbClr val="00A9CE"/>
                </a:solidFill>
                <a:effectLst/>
                <a:latin typeface="YAE54ehhlCI 0"/>
              </a:rPr>
              <a:t>‘Eternal Wisdom, Infinite Innovation’ artwork by Rachael Sarra, working with </a:t>
            </a:r>
            <a:r>
              <a:rPr lang="en-AU" b="0" i="0" dirty="0" err="1">
                <a:solidFill>
                  <a:srgbClr val="00A9CE"/>
                </a:solidFill>
                <a:effectLst/>
                <a:latin typeface="YAE54ehhlCI 0"/>
              </a:rPr>
              <a:t>Gilimbaa</a:t>
            </a:r>
            <a:r>
              <a:rPr lang="en-AU" b="0" i="0" dirty="0">
                <a:solidFill>
                  <a:srgbClr val="00A9CE"/>
                </a:solidFill>
                <a:effectLst/>
                <a:latin typeface="YAE54ehhlCI 0"/>
              </a:rPr>
              <a:t>.</a:t>
            </a:r>
          </a:p>
          <a:p>
            <a:endParaRPr lang="en-AU" b="0" i="0" dirty="0">
              <a:solidFill>
                <a:srgbClr val="00A9CE"/>
              </a:solidFill>
              <a:effectLst/>
              <a:latin typeface="YAE54ehhlCI 0"/>
            </a:endParaRPr>
          </a:p>
          <a:p>
            <a:r>
              <a:rPr lang="en-AU" b="1" i="0" dirty="0">
                <a:solidFill>
                  <a:srgbClr val="00A9CE"/>
                </a:solidFill>
                <a:effectLst/>
                <a:latin typeface="YAE54ehhlCI 0"/>
              </a:rPr>
              <a:t>NOTE: Please do not use the RAP artwork for any other purpose than this acknowledgement slide. </a:t>
            </a:r>
          </a:p>
          <a:p>
            <a:r>
              <a:rPr lang="en-AU" b="0" i="0" dirty="0">
                <a:solidFill>
                  <a:srgbClr val="00A9CE"/>
                </a:solidFill>
                <a:effectLst/>
                <a:latin typeface="YAE54ehhlCI 0"/>
              </a:rPr>
              <a:t>All other uses need to be approved by the </a:t>
            </a:r>
            <a:r>
              <a:rPr lang="en-AU" b="0" dirty="0"/>
              <a:t>Indigenous Engagement team</a:t>
            </a:r>
            <a:r>
              <a:rPr lang="en-AU" b="0" i="0" dirty="0">
                <a:solidFill>
                  <a:srgbClr val="00A9CE"/>
                </a:solidFill>
                <a:effectLst/>
                <a:latin typeface="YAE54ehhlCI 0"/>
              </a:rPr>
              <a:t> (</a:t>
            </a:r>
            <a:r>
              <a:rPr lang="en-AU" dirty="0"/>
              <a:t>OfficeofIndigenousEngagement@csiro.au)</a:t>
            </a:r>
            <a:endParaRPr lang="en-AU" b="0" dirty="0">
              <a:solidFill>
                <a:srgbClr val="00A9CE"/>
              </a:solidFill>
              <a:effectLst/>
              <a:latin typeface="YAE54ehhlCI 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496215-5E4C-414D-A8DB-C38AA7CF7C2A}"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32543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C9EBB-39C6-D42B-050A-C6B5E498C7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841021-38DE-6ED9-4993-E60A7F7E03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1CEFBD-0730-EE97-2E3E-F4C6D5DB5CE6}"/>
              </a:ext>
            </a:extLst>
          </p:cNvPr>
          <p:cNvSpPr>
            <a:spLocks noGrp="1"/>
          </p:cNvSpPr>
          <p:nvPr>
            <p:ph type="body" idx="1"/>
          </p:nvPr>
        </p:nvSpPr>
        <p:spPr/>
        <p:txBody>
          <a:bodyPr/>
          <a:lstStyle/>
          <a:p>
            <a:pPr algn="l" rtl="0" fontAlgn="base"/>
            <a:r>
              <a:rPr lang="en-AU" sz="1800" b="0" i="0" u="none" strike="noStrike" dirty="0">
                <a:solidFill>
                  <a:srgbClr val="000000"/>
                </a:solidFill>
                <a:effectLst/>
                <a:latin typeface="Calibri" panose="020F0502020204030204" pitchFamily="34" charset="0"/>
              </a:rPr>
              <a:t>Organisations, large and small, capitalise on our solutions as catalysts for growth. Spanning a range of scientific disciplines across the various stages of the innovation lifecycle, we apply our research to inform policy, develop new industries and evolve existing sectors ensuring success into the future.</a:t>
            </a:r>
            <a:r>
              <a:rPr lang="en-US" sz="1800" b="0" i="0" dirty="0">
                <a:effectLst/>
                <a:latin typeface="Calibri" panose="020F0502020204030204" pitchFamily="34" charset="0"/>
              </a:rPr>
              <a:t>​</a:t>
            </a:r>
            <a:endParaRPr lang="en-US" sz="1800" b="0" i="0" dirty="0">
              <a:effectLst/>
            </a:endParaRPr>
          </a:p>
          <a:p>
            <a:pPr algn="l" rtl="0" fontAlgn="base"/>
            <a:r>
              <a:rPr lang="en-AU" sz="1800" b="0" i="0" dirty="0">
                <a:effectLst/>
                <a:latin typeface="Calibri" panose="020F0502020204030204" pitchFamily="34" charset="0"/>
              </a:rPr>
              <a:t>​</a:t>
            </a:r>
            <a:endParaRPr lang="en-AU" sz="1800" b="0" i="0" dirty="0">
              <a:effectLst/>
            </a:endParaRPr>
          </a:p>
          <a:p>
            <a:pPr algn="l" rtl="0" fontAlgn="base"/>
            <a:r>
              <a:rPr lang="en-AU" sz="1800" b="0" i="0" u="none" strike="noStrike" dirty="0">
                <a:solidFill>
                  <a:srgbClr val="000000"/>
                </a:solidFill>
                <a:effectLst/>
                <a:latin typeface="Calibri"/>
                <a:ea typeface="Calibri"/>
                <a:cs typeface="Calibri"/>
              </a:rPr>
              <a:t>Sources: </a:t>
            </a:r>
            <a:r>
              <a:rPr lang="en-AU" sz="1800" b="0" i="0" u="sng" strike="noStrike" dirty="0">
                <a:solidFill>
                  <a:srgbClr val="004B87"/>
                </a:solidFill>
                <a:effectLst/>
                <a:latin typeface="Calibri"/>
                <a:ea typeface="Calibri"/>
                <a:cs typeface="Calibri"/>
                <a:hlinkClick r:id="rId3"/>
              </a:rPr>
              <a:t>https://www.csiro.au/en/work-with-us</a:t>
            </a:r>
            <a:r>
              <a:rPr lang="en-AU" sz="1800" b="0" i="0" u="none" strike="noStrike" dirty="0">
                <a:solidFill>
                  <a:srgbClr val="000000"/>
                </a:solidFill>
                <a:effectLst/>
                <a:latin typeface="Calibri"/>
                <a:ea typeface="Calibri"/>
                <a:cs typeface="Calibri"/>
              </a:rPr>
              <a:t> </a:t>
            </a:r>
            <a:r>
              <a:rPr lang="en-US" sz="1800" b="0" i="0" dirty="0">
                <a:effectLst/>
                <a:latin typeface="Calibri"/>
                <a:ea typeface="Calibri"/>
                <a:cs typeface="Calibri"/>
              </a:rPr>
              <a:t>​</a:t>
            </a:r>
          </a:p>
          <a:p>
            <a:pPr algn="l" rtl="0" fontAlgn="base"/>
            <a:r>
              <a:rPr lang="en-AU" sz="1800" b="0" i="0" dirty="0">
                <a:effectLst/>
                <a:latin typeface="Calibri" panose="020F0502020204030204" pitchFamily="34" charset="0"/>
              </a:rPr>
              <a:t>​</a:t>
            </a:r>
            <a:endParaRPr lang="en-AU" sz="1800" b="0" i="0" dirty="0">
              <a:effectLst/>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Industry-focused research and development: </a:t>
            </a:r>
            <a:r>
              <a:rPr lang="en-AU" sz="1800" b="0" i="0" u="sng" strike="noStrike" dirty="0">
                <a:solidFill>
                  <a:srgbClr val="004B87"/>
                </a:solidFill>
                <a:effectLst/>
                <a:latin typeface="Calibri" panose="020F0502020204030204" pitchFamily="34" charset="0"/>
                <a:hlinkClick r:id="rId4"/>
              </a:rPr>
              <a:t>www.csiro.au/en/work-with-us/services/research-and-development</a:t>
            </a:r>
            <a:r>
              <a:rPr lang="en-AU" sz="1800" b="0" i="0" u="none" strike="noStrike" dirty="0">
                <a:solidFill>
                  <a:srgbClr val="000000"/>
                </a:solidFill>
                <a:effectLst/>
                <a:latin typeface="Calibri" panose="020F0502020204030204" pitchFamily="34" charset="0"/>
              </a:rPr>
              <a:t> </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IP and Commercialisation: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Funding and programs: </a:t>
            </a:r>
            <a:r>
              <a:rPr lang="en-AU" sz="1800" b="0" i="0" u="sng" strike="noStrike" dirty="0">
                <a:solidFill>
                  <a:srgbClr val="004B87"/>
                </a:solidFill>
                <a:effectLst/>
                <a:latin typeface="Calibri" panose="020F0502020204030204" pitchFamily="34" charset="0"/>
                <a:hlinkClick r:id="rId6"/>
              </a:rPr>
              <a:t>www.csiro.au/en/work-with-us/funding-programs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Commercial innovation services: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Use our labs and facilities: </a:t>
            </a:r>
            <a:r>
              <a:rPr lang="en-AU" sz="1800" b="0" i="0" u="sng" strike="noStrike" dirty="0">
                <a:solidFill>
                  <a:srgbClr val="004B87"/>
                </a:solidFill>
                <a:effectLst/>
                <a:latin typeface="Calibri" panose="020F0502020204030204" pitchFamily="34" charset="0"/>
                <a:hlinkClick r:id="rId7"/>
              </a:rPr>
              <a:t>www.csiro.au/en/work-with-us/use-our-labs-facilities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Global collaboration: </a:t>
            </a:r>
            <a:r>
              <a:rPr lang="en-AU" sz="1800" b="0" i="0" u="sng" strike="noStrike" dirty="0">
                <a:solidFill>
                  <a:srgbClr val="004B87"/>
                </a:solidFill>
                <a:effectLst/>
                <a:latin typeface="Calibri" panose="020F0502020204030204" pitchFamily="34" charset="0"/>
                <a:hlinkClick r:id="rId8"/>
              </a:rPr>
              <a:t>www.csiro.au/en/work-with-us/international</a:t>
            </a:r>
            <a:r>
              <a:rPr lang="en-AU" sz="1800" b="0" i="0" u="none" strike="noStrike" dirty="0">
                <a:solidFill>
                  <a:srgbClr val="000000"/>
                </a:solidFill>
                <a:effectLst/>
                <a:latin typeface="Calibri" panose="020F0502020204030204" pitchFamily="34" charset="0"/>
              </a:rPr>
              <a:t> </a:t>
            </a:r>
            <a:r>
              <a:rPr lang="en-AU" sz="1800" b="0" i="0" dirty="0">
                <a:effectLst/>
                <a:latin typeface="Calibri" panose="020F0502020204030204" pitchFamily="34" charset="0"/>
              </a:rPr>
              <a:t>​</a:t>
            </a:r>
            <a:endParaRPr lang="en-AU" sz="1800" b="0" i="0" dirty="0">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32A251B8-998F-99C7-E0E6-F747C1589A12}"/>
              </a:ext>
            </a:extLst>
          </p:cNvPr>
          <p:cNvSpPr>
            <a:spLocks noGrp="1"/>
          </p:cNvSpPr>
          <p:nvPr>
            <p:ph type="sldNum" sz="quarter" idx="5"/>
          </p:nvPr>
        </p:nvSpPr>
        <p:spPr/>
        <p:txBody>
          <a:bodyPr/>
          <a:lstStyle/>
          <a:p>
            <a:fld id="{9A496215-5E4C-414D-A8DB-C38AA7CF7C2A}" type="slidenum">
              <a:rPr lang="en-AU" smtClean="0"/>
              <a:pPr/>
              <a:t>23</a:t>
            </a:fld>
            <a:endParaRPr lang="en-AU"/>
          </a:p>
        </p:txBody>
      </p:sp>
    </p:spTree>
    <p:extLst>
      <p:ext uri="{BB962C8B-B14F-4D97-AF65-F5344CB8AC3E}">
        <p14:creationId xmlns:p14="http://schemas.microsoft.com/office/powerpoint/2010/main" val="497784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F8FD4-AA1A-4A50-CBF4-79CF932F77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69E441-BEF3-DC08-3D26-E65A7E0056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F47076-446F-E4BF-ED2D-D6EA9079E8C4}"/>
              </a:ext>
            </a:extLst>
          </p:cNvPr>
          <p:cNvSpPr>
            <a:spLocks noGrp="1"/>
          </p:cNvSpPr>
          <p:nvPr>
            <p:ph type="body" idx="1"/>
          </p:nvPr>
        </p:nvSpPr>
        <p:spPr/>
        <p:txBody>
          <a:bodyPr/>
          <a:lstStyle/>
          <a:p>
            <a:pPr algn="l" rtl="0" fontAlgn="base"/>
            <a:r>
              <a:rPr lang="en-AU" sz="1800" b="0" i="0" u="none" strike="noStrike" dirty="0">
                <a:solidFill>
                  <a:srgbClr val="000000"/>
                </a:solidFill>
                <a:effectLst/>
                <a:latin typeface="Calibri" panose="020F0502020204030204" pitchFamily="34" charset="0"/>
              </a:rPr>
              <a:t>Organisations, large and small, capitalise on our solutions as catalysts for growth. Spanning a range of scientific disciplines across the various stages of the innovation lifecycle, we apply our research to inform policy, develop new industries and evolve existing sectors ensuring success into the future.</a:t>
            </a:r>
            <a:r>
              <a:rPr lang="en-US" sz="1800" b="0" i="0" dirty="0">
                <a:effectLst/>
                <a:latin typeface="Calibri" panose="020F0502020204030204" pitchFamily="34" charset="0"/>
              </a:rPr>
              <a:t>​</a:t>
            </a:r>
            <a:endParaRPr lang="en-US" sz="1800" b="0" i="0" dirty="0">
              <a:effectLst/>
            </a:endParaRPr>
          </a:p>
          <a:p>
            <a:pPr algn="l" rtl="0" fontAlgn="base"/>
            <a:r>
              <a:rPr lang="en-AU" sz="1800" b="0" i="0" dirty="0">
                <a:effectLst/>
                <a:latin typeface="Calibri" panose="020F0502020204030204" pitchFamily="34" charset="0"/>
              </a:rPr>
              <a:t>​</a:t>
            </a:r>
            <a:endParaRPr lang="en-AU" sz="1800" b="0" i="0" dirty="0">
              <a:effectLst/>
            </a:endParaRPr>
          </a:p>
          <a:p>
            <a:pPr algn="l" rtl="0" fontAlgn="base"/>
            <a:r>
              <a:rPr lang="en-AU" sz="1800" b="0" i="0" u="none" strike="noStrike" dirty="0">
                <a:solidFill>
                  <a:srgbClr val="000000"/>
                </a:solidFill>
                <a:effectLst/>
                <a:latin typeface="Calibri"/>
                <a:ea typeface="Calibri"/>
                <a:cs typeface="Calibri"/>
              </a:rPr>
              <a:t>Sources: </a:t>
            </a:r>
            <a:r>
              <a:rPr lang="en-AU" sz="1800" b="0" i="0" u="sng" strike="noStrike" dirty="0">
                <a:solidFill>
                  <a:srgbClr val="004B87"/>
                </a:solidFill>
                <a:effectLst/>
                <a:latin typeface="Calibri"/>
                <a:ea typeface="Calibri"/>
                <a:cs typeface="Calibri"/>
                <a:hlinkClick r:id="rId3"/>
              </a:rPr>
              <a:t>https://www.csiro.au/en/work-with-us</a:t>
            </a:r>
            <a:r>
              <a:rPr lang="en-AU" sz="1800" b="0" i="0" u="none" strike="noStrike" dirty="0">
                <a:solidFill>
                  <a:srgbClr val="000000"/>
                </a:solidFill>
                <a:effectLst/>
                <a:latin typeface="Calibri"/>
                <a:ea typeface="Calibri"/>
                <a:cs typeface="Calibri"/>
              </a:rPr>
              <a:t> </a:t>
            </a:r>
            <a:r>
              <a:rPr lang="en-US" sz="1800" b="0" i="0" dirty="0">
                <a:effectLst/>
                <a:latin typeface="Calibri"/>
                <a:ea typeface="Calibri"/>
                <a:cs typeface="Calibri"/>
              </a:rPr>
              <a:t>​</a:t>
            </a:r>
          </a:p>
          <a:p>
            <a:pPr algn="l" rtl="0" fontAlgn="base"/>
            <a:r>
              <a:rPr lang="en-AU" sz="1800" b="0" i="0" dirty="0">
                <a:effectLst/>
                <a:latin typeface="Calibri" panose="020F0502020204030204" pitchFamily="34" charset="0"/>
              </a:rPr>
              <a:t>​</a:t>
            </a:r>
            <a:endParaRPr lang="en-AU" sz="1800" b="0" i="0" dirty="0">
              <a:effectLst/>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Industry-focused research and development: </a:t>
            </a:r>
            <a:r>
              <a:rPr lang="en-AU" sz="1800" b="0" i="0" u="sng" strike="noStrike" dirty="0">
                <a:solidFill>
                  <a:srgbClr val="004B87"/>
                </a:solidFill>
                <a:effectLst/>
                <a:latin typeface="Calibri" panose="020F0502020204030204" pitchFamily="34" charset="0"/>
                <a:hlinkClick r:id="rId4"/>
              </a:rPr>
              <a:t>www.csiro.au/en/work-with-us/services/research-and-development</a:t>
            </a:r>
            <a:r>
              <a:rPr lang="en-AU" sz="1800" b="0" i="0" u="none" strike="noStrike" dirty="0">
                <a:solidFill>
                  <a:srgbClr val="000000"/>
                </a:solidFill>
                <a:effectLst/>
                <a:latin typeface="Calibri" panose="020F0502020204030204" pitchFamily="34" charset="0"/>
              </a:rPr>
              <a:t> </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IP and Commercialisation: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Funding and programs: </a:t>
            </a:r>
            <a:r>
              <a:rPr lang="en-AU" sz="1800" b="0" i="0" u="sng" strike="noStrike" dirty="0">
                <a:solidFill>
                  <a:srgbClr val="004B87"/>
                </a:solidFill>
                <a:effectLst/>
                <a:latin typeface="Calibri" panose="020F0502020204030204" pitchFamily="34" charset="0"/>
                <a:hlinkClick r:id="rId6"/>
              </a:rPr>
              <a:t>www.csiro.au/en/work-with-us/funding-programs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Commercial innovation services: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Use our labs and facilities: </a:t>
            </a:r>
            <a:r>
              <a:rPr lang="en-AU" sz="1800" b="0" i="0" u="sng" strike="noStrike" dirty="0">
                <a:solidFill>
                  <a:srgbClr val="004B87"/>
                </a:solidFill>
                <a:effectLst/>
                <a:latin typeface="Calibri" panose="020F0502020204030204" pitchFamily="34" charset="0"/>
                <a:hlinkClick r:id="rId7"/>
              </a:rPr>
              <a:t>www.csiro.au/en/work-with-us/use-our-labs-facilities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Global collaboration: </a:t>
            </a:r>
            <a:r>
              <a:rPr lang="en-AU" sz="1800" b="0" i="0" u="sng" strike="noStrike" dirty="0">
                <a:solidFill>
                  <a:srgbClr val="004B87"/>
                </a:solidFill>
                <a:effectLst/>
                <a:latin typeface="Calibri" panose="020F0502020204030204" pitchFamily="34" charset="0"/>
                <a:hlinkClick r:id="rId8"/>
              </a:rPr>
              <a:t>www.csiro.au/en/work-with-us/international</a:t>
            </a:r>
            <a:r>
              <a:rPr lang="en-AU" sz="1800" b="0" i="0" u="none" strike="noStrike" dirty="0">
                <a:solidFill>
                  <a:srgbClr val="000000"/>
                </a:solidFill>
                <a:effectLst/>
                <a:latin typeface="Calibri" panose="020F0502020204030204" pitchFamily="34" charset="0"/>
              </a:rPr>
              <a:t> </a:t>
            </a:r>
            <a:r>
              <a:rPr lang="en-AU" sz="1800" b="0" i="0" dirty="0">
                <a:effectLst/>
                <a:latin typeface="Calibri" panose="020F0502020204030204" pitchFamily="34" charset="0"/>
              </a:rPr>
              <a:t>​</a:t>
            </a:r>
            <a:endParaRPr lang="en-AU" sz="1800" b="0" i="0" dirty="0">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6A978E79-4EF1-32BF-14B1-6D85409D5567}"/>
              </a:ext>
            </a:extLst>
          </p:cNvPr>
          <p:cNvSpPr>
            <a:spLocks noGrp="1"/>
          </p:cNvSpPr>
          <p:nvPr>
            <p:ph type="sldNum" sz="quarter" idx="5"/>
          </p:nvPr>
        </p:nvSpPr>
        <p:spPr/>
        <p:txBody>
          <a:bodyPr/>
          <a:lstStyle/>
          <a:p>
            <a:fld id="{9A496215-5E4C-414D-A8DB-C38AA7CF7C2A}" type="slidenum">
              <a:rPr lang="en-AU" smtClean="0"/>
              <a:pPr/>
              <a:t>24</a:t>
            </a:fld>
            <a:endParaRPr lang="en-AU"/>
          </a:p>
        </p:txBody>
      </p:sp>
    </p:spTree>
    <p:extLst>
      <p:ext uri="{BB962C8B-B14F-4D97-AF65-F5344CB8AC3E}">
        <p14:creationId xmlns:p14="http://schemas.microsoft.com/office/powerpoint/2010/main" val="8817547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9E6A2-F048-5C01-BE4A-20A8B5A402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505327-3C67-4D1B-CA15-69BF9E12D9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31029C-DFD9-D282-9B6F-30422624AD5C}"/>
              </a:ext>
            </a:extLst>
          </p:cNvPr>
          <p:cNvSpPr>
            <a:spLocks noGrp="1"/>
          </p:cNvSpPr>
          <p:nvPr>
            <p:ph type="body" idx="1"/>
          </p:nvPr>
        </p:nvSpPr>
        <p:spPr/>
        <p:txBody>
          <a:bodyPr/>
          <a:lstStyle/>
          <a:p>
            <a:pPr algn="l" rtl="0" fontAlgn="base"/>
            <a:r>
              <a:rPr lang="en-AU" sz="1800" b="0" i="0" u="none" strike="noStrike" dirty="0">
                <a:solidFill>
                  <a:srgbClr val="000000"/>
                </a:solidFill>
                <a:effectLst/>
                <a:latin typeface="Calibri" panose="020F0502020204030204" pitchFamily="34" charset="0"/>
              </a:rPr>
              <a:t>Organisations, large and small, capitalise on our solutions as catalysts for growth. Spanning a range of scientific disciplines across the various stages of the innovation lifecycle, we apply our research to inform policy, develop new industries and evolve existing sectors ensuring success into the future.</a:t>
            </a:r>
            <a:r>
              <a:rPr lang="en-US" sz="1800" b="0" i="0" dirty="0">
                <a:effectLst/>
                <a:latin typeface="Calibri" panose="020F0502020204030204" pitchFamily="34" charset="0"/>
              </a:rPr>
              <a:t>​</a:t>
            </a:r>
            <a:endParaRPr lang="en-US" sz="1800" b="0" i="0" dirty="0">
              <a:effectLst/>
            </a:endParaRPr>
          </a:p>
          <a:p>
            <a:pPr algn="l" rtl="0" fontAlgn="base"/>
            <a:r>
              <a:rPr lang="en-AU" sz="1800" b="0" i="0" dirty="0">
                <a:effectLst/>
                <a:latin typeface="Calibri" panose="020F0502020204030204" pitchFamily="34" charset="0"/>
              </a:rPr>
              <a:t>​</a:t>
            </a:r>
            <a:endParaRPr lang="en-AU" sz="1800" b="0" i="0" dirty="0">
              <a:effectLst/>
            </a:endParaRPr>
          </a:p>
          <a:p>
            <a:pPr algn="l" rtl="0" fontAlgn="base"/>
            <a:r>
              <a:rPr lang="en-AU" sz="1800" b="0" i="0" u="none" strike="noStrike" dirty="0">
                <a:solidFill>
                  <a:srgbClr val="000000"/>
                </a:solidFill>
                <a:effectLst/>
                <a:latin typeface="Calibri"/>
                <a:ea typeface="Calibri"/>
                <a:cs typeface="Calibri"/>
              </a:rPr>
              <a:t>Sources: </a:t>
            </a:r>
            <a:r>
              <a:rPr lang="en-AU" sz="1800" b="0" i="0" u="sng" strike="noStrike" dirty="0">
                <a:solidFill>
                  <a:srgbClr val="004B87"/>
                </a:solidFill>
                <a:effectLst/>
                <a:latin typeface="Calibri"/>
                <a:ea typeface="Calibri"/>
                <a:cs typeface="Calibri"/>
                <a:hlinkClick r:id="rId3"/>
              </a:rPr>
              <a:t>https://www.csiro.au/en/work-with-us</a:t>
            </a:r>
            <a:r>
              <a:rPr lang="en-AU" sz="1800" b="0" i="0" u="none" strike="noStrike" dirty="0">
                <a:solidFill>
                  <a:srgbClr val="000000"/>
                </a:solidFill>
                <a:effectLst/>
                <a:latin typeface="Calibri"/>
                <a:ea typeface="Calibri"/>
                <a:cs typeface="Calibri"/>
              </a:rPr>
              <a:t> </a:t>
            </a:r>
            <a:r>
              <a:rPr lang="en-US" sz="1800" b="0" i="0" dirty="0">
                <a:effectLst/>
                <a:latin typeface="Calibri"/>
                <a:ea typeface="Calibri"/>
                <a:cs typeface="Calibri"/>
              </a:rPr>
              <a:t>​</a:t>
            </a:r>
          </a:p>
          <a:p>
            <a:pPr algn="l" rtl="0" fontAlgn="base"/>
            <a:r>
              <a:rPr lang="en-AU" sz="1800" b="0" i="0" dirty="0">
                <a:effectLst/>
                <a:latin typeface="Calibri" panose="020F0502020204030204" pitchFamily="34" charset="0"/>
              </a:rPr>
              <a:t>​</a:t>
            </a:r>
            <a:endParaRPr lang="en-AU" sz="1800" b="0" i="0" dirty="0">
              <a:effectLst/>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Industry-focused research and development: </a:t>
            </a:r>
            <a:r>
              <a:rPr lang="en-AU" sz="1800" b="0" i="0" u="sng" strike="noStrike" dirty="0">
                <a:solidFill>
                  <a:srgbClr val="004B87"/>
                </a:solidFill>
                <a:effectLst/>
                <a:latin typeface="Calibri" panose="020F0502020204030204" pitchFamily="34" charset="0"/>
                <a:hlinkClick r:id="rId4"/>
              </a:rPr>
              <a:t>www.csiro.au/en/work-with-us/services/research-and-development</a:t>
            </a:r>
            <a:r>
              <a:rPr lang="en-AU" sz="1800" b="0" i="0" u="none" strike="noStrike" dirty="0">
                <a:solidFill>
                  <a:srgbClr val="000000"/>
                </a:solidFill>
                <a:effectLst/>
                <a:latin typeface="Calibri" panose="020F0502020204030204" pitchFamily="34" charset="0"/>
              </a:rPr>
              <a:t> </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IP and Commercialisation: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Funding and programs: </a:t>
            </a:r>
            <a:r>
              <a:rPr lang="en-AU" sz="1800" b="0" i="0" u="sng" strike="noStrike" dirty="0">
                <a:solidFill>
                  <a:srgbClr val="004B87"/>
                </a:solidFill>
                <a:effectLst/>
                <a:latin typeface="Calibri" panose="020F0502020204030204" pitchFamily="34" charset="0"/>
                <a:hlinkClick r:id="rId6"/>
              </a:rPr>
              <a:t>www.csiro.au/en/work-with-us/funding-programs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Commercial innovation services: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Use our labs and facilities: </a:t>
            </a:r>
            <a:r>
              <a:rPr lang="en-AU" sz="1800" b="0" i="0" u="sng" strike="noStrike" dirty="0">
                <a:solidFill>
                  <a:srgbClr val="004B87"/>
                </a:solidFill>
                <a:effectLst/>
                <a:latin typeface="Calibri" panose="020F0502020204030204" pitchFamily="34" charset="0"/>
                <a:hlinkClick r:id="rId7"/>
              </a:rPr>
              <a:t>www.csiro.au/en/work-with-us/use-our-labs-facilities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Global collaboration: </a:t>
            </a:r>
            <a:r>
              <a:rPr lang="en-AU" sz="1800" b="0" i="0" u="sng" strike="noStrike" dirty="0">
                <a:solidFill>
                  <a:srgbClr val="004B87"/>
                </a:solidFill>
                <a:effectLst/>
                <a:latin typeface="Calibri" panose="020F0502020204030204" pitchFamily="34" charset="0"/>
                <a:hlinkClick r:id="rId8"/>
              </a:rPr>
              <a:t>www.csiro.au/en/work-with-us/international</a:t>
            </a:r>
            <a:r>
              <a:rPr lang="en-AU" sz="1800" b="0" i="0" u="none" strike="noStrike" dirty="0">
                <a:solidFill>
                  <a:srgbClr val="000000"/>
                </a:solidFill>
                <a:effectLst/>
                <a:latin typeface="Calibri" panose="020F0502020204030204" pitchFamily="34" charset="0"/>
              </a:rPr>
              <a:t> </a:t>
            </a:r>
            <a:r>
              <a:rPr lang="en-AU" sz="1800" b="0" i="0" dirty="0">
                <a:effectLst/>
                <a:latin typeface="Calibri" panose="020F0502020204030204" pitchFamily="34" charset="0"/>
              </a:rPr>
              <a:t>​</a:t>
            </a:r>
            <a:endParaRPr lang="en-AU" sz="1800" b="0" i="0" dirty="0">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F780B341-A280-513D-4908-A009D1FA28BD}"/>
              </a:ext>
            </a:extLst>
          </p:cNvPr>
          <p:cNvSpPr>
            <a:spLocks noGrp="1"/>
          </p:cNvSpPr>
          <p:nvPr>
            <p:ph type="sldNum" sz="quarter" idx="5"/>
          </p:nvPr>
        </p:nvSpPr>
        <p:spPr/>
        <p:txBody>
          <a:bodyPr/>
          <a:lstStyle/>
          <a:p>
            <a:fld id="{9A496215-5E4C-414D-A8DB-C38AA7CF7C2A}" type="slidenum">
              <a:rPr lang="en-AU" smtClean="0"/>
              <a:pPr/>
              <a:t>25</a:t>
            </a:fld>
            <a:endParaRPr lang="en-AU"/>
          </a:p>
        </p:txBody>
      </p:sp>
    </p:spTree>
    <p:extLst>
      <p:ext uri="{BB962C8B-B14F-4D97-AF65-F5344CB8AC3E}">
        <p14:creationId xmlns:p14="http://schemas.microsoft.com/office/powerpoint/2010/main" val="36838419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2895C-54DC-3D6C-766A-913590B177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10A8B4-25B0-7D5E-FAC5-2A86FB08EA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DD5584-8796-28C2-8584-C948E214A4AC}"/>
              </a:ext>
            </a:extLst>
          </p:cNvPr>
          <p:cNvSpPr>
            <a:spLocks noGrp="1"/>
          </p:cNvSpPr>
          <p:nvPr>
            <p:ph type="body" idx="1"/>
          </p:nvPr>
        </p:nvSpPr>
        <p:spPr/>
        <p:txBody>
          <a:bodyPr/>
          <a:lstStyle/>
          <a:p>
            <a:pPr algn="l" rtl="0" fontAlgn="base"/>
            <a:r>
              <a:rPr lang="en-AU" sz="1800" b="0" i="0" u="none" strike="noStrike" dirty="0">
                <a:solidFill>
                  <a:srgbClr val="000000"/>
                </a:solidFill>
                <a:effectLst/>
                <a:latin typeface="Calibri" panose="020F0502020204030204" pitchFamily="34" charset="0"/>
              </a:rPr>
              <a:t>Organisations, large and small, capitalise on our solutions as catalysts for growth. Spanning a range of scientific disciplines across the various stages of the innovation lifecycle, we apply our research to inform policy, develop new industries and evolve existing sectors ensuring success into the future.</a:t>
            </a:r>
            <a:r>
              <a:rPr lang="en-US" sz="1800" b="0" i="0" dirty="0">
                <a:effectLst/>
                <a:latin typeface="Calibri" panose="020F0502020204030204" pitchFamily="34" charset="0"/>
              </a:rPr>
              <a:t>​</a:t>
            </a:r>
            <a:endParaRPr lang="en-US" sz="1800" b="0" i="0" dirty="0">
              <a:effectLst/>
            </a:endParaRPr>
          </a:p>
          <a:p>
            <a:pPr algn="l" rtl="0" fontAlgn="base"/>
            <a:r>
              <a:rPr lang="en-AU" sz="1800" b="0" i="0" dirty="0">
                <a:effectLst/>
                <a:latin typeface="Calibri" panose="020F0502020204030204" pitchFamily="34" charset="0"/>
              </a:rPr>
              <a:t>​</a:t>
            </a:r>
            <a:endParaRPr lang="en-AU" sz="1800" b="0" i="0" dirty="0">
              <a:effectLst/>
            </a:endParaRPr>
          </a:p>
          <a:p>
            <a:pPr algn="l" rtl="0" fontAlgn="base"/>
            <a:r>
              <a:rPr lang="en-AU" sz="1800" b="0" i="0" u="none" strike="noStrike" dirty="0">
                <a:solidFill>
                  <a:srgbClr val="000000"/>
                </a:solidFill>
                <a:effectLst/>
                <a:latin typeface="Calibri"/>
                <a:ea typeface="Calibri"/>
                <a:cs typeface="Calibri"/>
              </a:rPr>
              <a:t>Sources: </a:t>
            </a:r>
            <a:r>
              <a:rPr lang="en-AU" sz="1800" b="0" i="0" u="sng" strike="noStrike" dirty="0">
                <a:solidFill>
                  <a:srgbClr val="004B87"/>
                </a:solidFill>
                <a:effectLst/>
                <a:latin typeface="Calibri"/>
                <a:ea typeface="Calibri"/>
                <a:cs typeface="Calibri"/>
                <a:hlinkClick r:id="rId3"/>
              </a:rPr>
              <a:t>https://www.csiro.au/en/work-with-us</a:t>
            </a:r>
            <a:r>
              <a:rPr lang="en-AU" sz="1800" b="0" i="0" u="none" strike="noStrike" dirty="0">
                <a:solidFill>
                  <a:srgbClr val="000000"/>
                </a:solidFill>
                <a:effectLst/>
                <a:latin typeface="Calibri"/>
                <a:ea typeface="Calibri"/>
                <a:cs typeface="Calibri"/>
              </a:rPr>
              <a:t> </a:t>
            </a:r>
            <a:r>
              <a:rPr lang="en-US" sz="1800" b="0" i="0" dirty="0">
                <a:effectLst/>
                <a:latin typeface="Calibri"/>
                <a:ea typeface="Calibri"/>
                <a:cs typeface="Calibri"/>
              </a:rPr>
              <a:t>​</a:t>
            </a:r>
          </a:p>
          <a:p>
            <a:pPr algn="l" rtl="0" fontAlgn="base"/>
            <a:r>
              <a:rPr lang="en-AU" sz="1800" b="0" i="0" dirty="0">
                <a:effectLst/>
                <a:latin typeface="Calibri" panose="020F0502020204030204" pitchFamily="34" charset="0"/>
              </a:rPr>
              <a:t>​</a:t>
            </a:r>
            <a:endParaRPr lang="en-AU" sz="1800" b="0" i="0" dirty="0">
              <a:effectLst/>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Industry-focused research and development: </a:t>
            </a:r>
            <a:r>
              <a:rPr lang="en-AU" sz="1800" b="0" i="0" u="sng" strike="noStrike" dirty="0">
                <a:solidFill>
                  <a:srgbClr val="004B87"/>
                </a:solidFill>
                <a:effectLst/>
                <a:latin typeface="Calibri" panose="020F0502020204030204" pitchFamily="34" charset="0"/>
                <a:hlinkClick r:id="rId4"/>
              </a:rPr>
              <a:t>www.csiro.au/en/work-with-us/services/research-and-development</a:t>
            </a:r>
            <a:r>
              <a:rPr lang="en-AU" sz="1800" b="0" i="0" u="none" strike="noStrike" dirty="0">
                <a:solidFill>
                  <a:srgbClr val="000000"/>
                </a:solidFill>
                <a:effectLst/>
                <a:latin typeface="Calibri" panose="020F0502020204030204" pitchFamily="34" charset="0"/>
              </a:rPr>
              <a:t> </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IP and Commercialisation: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Funding and programs: </a:t>
            </a:r>
            <a:r>
              <a:rPr lang="en-AU" sz="1800" b="0" i="0" u="sng" strike="noStrike" dirty="0">
                <a:solidFill>
                  <a:srgbClr val="004B87"/>
                </a:solidFill>
                <a:effectLst/>
                <a:latin typeface="Calibri" panose="020F0502020204030204" pitchFamily="34" charset="0"/>
                <a:hlinkClick r:id="rId6"/>
              </a:rPr>
              <a:t>www.csiro.au/en/work-with-us/funding-programs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Commercial innovation services: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Use our labs and facilities: </a:t>
            </a:r>
            <a:r>
              <a:rPr lang="en-AU" sz="1800" b="0" i="0" u="sng" strike="noStrike" dirty="0">
                <a:solidFill>
                  <a:srgbClr val="004B87"/>
                </a:solidFill>
                <a:effectLst/>
                <a:latin typeface="Calibri" panose="020F0502020204030204" pitchFamily="34" charset="0"/>
                <a:hlinkClick r:id="rId7"/>
              </a:rPr>
              <a:t>www.csiro.au/en/work-with-us/use-our-labs-facilities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Global collaboration: </a:t>
            </a:r>
            <a:r>
              <a:rPr lang="en-AU" sz="1800" b="0" i="0" u="sng" strike="noStrike" dirty="0">
                <a:solidFill>
                  <a:srgbClr val="004B87"/>
                </a:solidFill>
                <a:effectLst/>
                <a:latin typeface="Calibri" panose="020F0502020204030204" pitchFamily="34" charset="0"/>
                <a:hlinkClick r:id="rId8"/>
              </a:rPr>
              <a:t>www.csiro.au/en/work-with-us/international</a:t>
            </a:r>
            <a:r>
              <a:rPr lang="en-AU" sz="1800" b="0" i="0" u="none" strike="noStrike" dirty="0">
                <a:solidFill>
                  <a:srgbClr val="000000"/>
                </a:solidFill>
                <a:effectLst/>
                <a:latin typeface="Calibri" panose="020F0502020204030204" pitchFamily="34" charset="0"/>
              </a:rPr>
              <a:t> </a:t>
            </a:r>
            <a:r>
              <a:rPr lang="en-AU" sz="1800" b="0" i="0" dirty="0">
                <a:effectLst/>
                <a:latin typeface="Calibri" panose="020F0502020204030204" pitchFamily="34" charset="0"/>
              </a:rPr>
              <a:t>​</a:t>
            </a:r>
            <a:endParaRPr lang="en-AU" sz="1800" b="0" i="0" dirty="0">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F954B2ED-C787-F9CC-9508-0EF62B6600C8}"/>
              </a:ext>
            </a:extLst>
          </p:cNvPr>
          <p:cNvSpPr>
            <a:spLocks noGrp="1"/>
          </p:cNvSpPr>
          <p:nvPr>
            <p:ph type="sldNum" sz="quarter" idx="5"/>
          </p:nvPr>
        </p:nvSpPr>
        <p:spPr/>
        <p:txBody>
          <a:bodyPr/>
          <a:lstStyle/>
          <a:p>
            <a:fld id="{9A496215-5E4C-414D-A8DB-C38AA7CF7C2A}" type="slidenum">
              <a:rPr lang="en-AU" smtClean="0"/>
              <a:pPr/>
              <a:t>27</a:t>
            </a:fld>
            <a:endParaRPr lang="en-AU"/>
          </a:p>
        </p:txBody>
      </p:sp>
    </p:spTree>
    <p:extLst>
      <p:ext uri="{BB962C8B-B14F-4D97-AF65-F5344CB8AC3E}">
        <p14:creationId xmlns:p14="http://schemas.microsoft.com/office/powerpoint/2010/main" val="14124156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896C7-5946-7EA5-FD45-121599534A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FFE409-E51A-3851-D705-832184EE45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CA73D8-B532-7A68-C60F-5BEDCCA0D79F}"/>
              </a:ext>
            </a:extLst>
          </p:cNvPr>
          <p:cNvSpPr>
            <a:spLocks noGrp="1"/>
          </p:cNvSpPr>
          <p:nvPr>
            <p:ph type="body" idx="1"/>
          </p:nvPr>
        </p:nvSpPr>
        <p:spPr/>
        <p:txBody>
          <a:bodyPr/>
          <a:lstStyle/>
          <a:p>
            <a:pPr algn="l" rtl="0" fontAlgn="base"/>
            <a:r>
              <a:rPr lang="en-AU" sz="1800" b="0" i="0" u="none" strike="noStrike" dirty="0">
                <a:solidFill>
                  <a:srgbClr val="000000"/>
                </a:solidFill>
                <a:effectLst/>
                <a:latin typeface="Calibri" panose="020F0502020204030204" pitchFamily="34" charset="0"/>
              </a:rPr>
              <a:t>Organisations, large and small, capitalise on our solutions as catalysts for growth. Spanning a range of scientific disciplines across the various stages of the innovation lifecycle, we apply our research to inform policy, develop new industries and evolve existing sectors ensuring success into the future.</a:t>
            </a:r>
            <a:r>
              <a:rPr lang="en-US" sz="1800" b="0" i="0" dirty="0">
                <a:effectLst/>
                <a:latin typeface="Calibri" panose="020F0502020204030204" pitchFamily="34" charset="0"/>
              </a:rPr>
              <a:t>​</a:t>
            </a:r>
            <a:endParaRPr lang="en-US" sz="1800" b="0" i="0" dirty="0">
              <a:effectLst/>
            </a:endParaRPr>
          </a:p>
          <a:p>
            <a:pPr algn="l" rtl="0" fontAlgn="base"/>
            <a:r>
              <a:rPr lang="en-AU" sz="1800" b="0" i="0" dirty="0">
                <a:effectLst/>
                <a:latin typeface="Calibri" panose="020F0502020204030204" pitchFamily="34" charset="0"/>
              </a:rPr>
              <a:t>​</a:t>
            </a:r>
            <a:endParaRPr lang="en-AU" sz="1800" b="0" i="0" dirty="0">
              <a:effectLst/>
            </a:endParaRPr>
          </a:p>
          <a:p>
            <a:pPr algn="l" rtl="0" fontAlgn="base"/>
            <a:r>
              <a:rPr lang="en-AU" sz="1800" b="0" i="0" u="none" strike="noStrike" dirty="0">
                <a:solidFill>
                  <a:srgbClr val="000000"/>
                </a:solidFill>
                <a:effectLst/>
                <a:latin typeface="Calibri"/>
                <a:ea typeface="Calibri"/>
                <a:cs typeface="Calibri"/>
              </a:rPr>
              <a:t>Sources: </a:t>
            </a:r>
            <a:r>
              <a:rPr lang="en-AU" sz="1800" b="0" i="0" u="sng" strike="noStrike" dirty="0">
                <a:solidFill>
                  <a:srgbClr val="004B87"/>
                </a:solidFill>
                <a:effectLst/>
                <a:latin typeface="Calibri"/>
                <a:ea typeface="Calibri"/>
                <a:cs typeface="Calibri"/>
                <a:hlinkClick r:id="rId3"/>
              </a:rPr>
              <a:t>https://www.csiro.au/en/work-with-us</a:t>
            </a:r>
            <a:r>
              <a:rPr lang="en-AU" sz="1800" b="0" i="0" u="none" strike="noStrike" dirty="0">
                <a:solidFill>
                  <a:srgbClr val="000000"/>
                </a:solidFill>
                <a:effectLst/>
                <a:latin typeface="Calibri"/>
                <a:ea typeface="Calibri"/>
                <a:cs typeface="Calibri"/>
              </a:rPr>
              <a:t> </a:t>
            </a:r>
            <a:r>
              <a:rPr lang="en-US" sz="1800" b="0" i="0" dirty="0">
                <a:effectLst/>
                <a:latin typeface="Calibri"/>
                <a:ea typeface="Calibri"/>
                <a:cs typeface="Calibri"/>
              </a:rPr>
              <a:t>​</a:t>
            </a:r>
          </a:p>
          <a:p>
            <a:pPr algn="l" rtl="0" fontAlgn="base"/>
            <a:r>
              <a:rPr lang="en-AU" sz="1800" b="0" i="0" dirty="0">
                <a:effectLst/>
                <a:latin typeface="Calibri" panose="020F0502020204030204" pitchFamily="34" charset="0"/>
              </a:rPr>
              <a:t>​</a:t>
            </a:r>
            <a:endParaRPr lang="en-AU" sz="1800" b="0" i="0" dirty="0">
              <a:effectLst/>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Industry-focused research and development: </a:t>
            </a:r>
            <a:r>
              <a:rPr lang="en-AU" sz="1800" b="0" i="0" u="sng" strike="noStrike" dirty="0">
                <a:solidFill>
                  <a:srgbClr val="004B87"/>
                </a:solidFill>
                <a:effectLst/>
                <a:latin typeface="Calibri" panose="020F0502020204030204" pitchFamily="34" charset="0"/>
                <a:hlinkClick r:id="rId4"/>
              </a:rPr>
              <a:t>www.csiro.au/en/work-with-us/services/research-and-development</a:t>
            </a:r>
            <a:r>
              <a:rPr lang="en-AU" sz="1800" b="0" i="0" u="none" strike="noStrike" dirty="0">
                <a:solidFill>
                  <a:srgbClr val="000000"/>
                </a:solidFill>
                <a:effectLst/>
                <a:latin typeface="Calibri" panose="020F0502020204030204" pitchFamily="34" charset="0"/>
              </a:rPr>
              <a:t> </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IP and Commercialisation: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Funding and programs: </a:t>
            </a:r>
            <a:r>
              <a:rPr lang="en-AU" sz="1800" b="0" i="0" u="sng" strike="noStrike" dirty="0">
                <a:solidFill>
                  <a:srgbClr val="004B87"/>
                </a:solidFill>
                <a:effectLst/>
                <a:latin typeface="Calibri" panose="020F0502020204030204" pitchFamily="34" charset="0"/>
                <a:hlinkClick r:id="rId6"/>
              </a:rPr>
              <a:t>www.csiro.au/en/work-with-us/funding-programs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Commercial innovation services: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Use our labs and facilities: </a:t>
            </a:r>
            <a:r>
              <a:rPr lang="en-AU" sz="1800" b="0" i="0" u="sng" strike="noStrike" dirty="0">
                <a:solidFill>
                  <a:srgbClr val="004B87"/>
                </a:solidFill>
                <a:effectLst/>
                <a:latin typeface="Calibri" panose="020F0502020204030204" pitchFamily="34" charset="0"/>
                <a:hlinkClick r:id="rId7"/>
              </a:rPr>
              <a:t>www.csiro.au/en/work-with-us/use-our-labs-facilities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Global collaboration: </a:t>
            </a:r>
            <a:r>
              <a:rPr lang="en-AU" sz="1800" b="0" i="0" u="sng" strike="noStrike" dirty="0">
                <a:solidFill>
                  <a:srgbClr val="004B87"/>
                </a:solidFill>
                <a:effectLst/>
                <a:latin typeface="Calibri" panose="020F0502020204030204" pitchFamily="34" charset="0"/>
                <a:hlinkClick r:id="rId8"/>
              </a:rPr>
              <a:t>www.csiro.au/en/work-with-us/international</a:t>
            </a:r>
            <a:r>
              <a:rPr lang="en-AU" sz="1800" b="0" i="0" u="none" strike="noStrike" dirty="0">
                <a:solidFill>
                  <a:srgbClr val="000000"/>
                </a:solidFill>
                <a:effectLst/>
                <a:latin typeface="Calibri" panose="020F0502020204030204" pitchFamily="34" charset="0"/>
              </a:rPr>
              <a:t> </a:t>
            </a:r>
            <a:r>
              <a:rPr lang="en-AU" sz="1800" b="0" i="0" dirty="0">
                <a:effectLst/>
                <a:latin typeface="Calibri" panose="020F0502020204030204" pitchFamily="34" charset="0"/>
              </a:rPr>
              <a:t>​</a:t>
            </a:r>
            <a:endParaRPr lang="en-AU" sz="1800" b="0" i="0" dirty="0">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ED861323-85E3-A2DB-51CA-FA6EF81B91E0}"/>
              </a:ext>
            </a:extLst>
          </p:cNvPr>
          <p:cNvSpPr>
            <a:spLocks noGrp="1"/>
          </p:cNvSpPr>
          <p:nvPr>
            <p:ph type="sldNum" sz="quarter" idx="5"/>
          </p:nvPr>
        </p:nvSpPr>
        <p:spPr/>
        <p:txBody>
          <a:bodyPr/>
          <a:lstStyle/>
          <a:p>
            <a:fld id="{9A496215-5E4C-414D-A8DB-C38AA7CF7C2A}" type="slidenum">
              <a:rPr lang="en-AU" smtClean="0"/>
              <a:pPr/>
              <a:t>28</a:t>
            </a:fld>
            <a:endParaRPr lang="en-AU"/>
          </a:p>
        </p:txBody>
      </p:sp>
    </p:spTree>
    <p:extLst>
      <p:ext uri="{BB962C8B-B14F-4D97-AF65-F5344CB8AC3E}">
        <p14:creationId xmlns:p14="http://schemas.microsoft.com/office/powerpoint/2010/main" val="1852373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47127-130C-E93E-A4D1-5E4EF1BE0E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392C05-7B5C-F247-26F1-B71A1BB905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9BB83F-89D2-02B6-C42D-9CAEC02CD36A}"/>
              </a:ext>
            </a:extLst>
          </p:cNvPr>
          <p:cNvSpPr>
            <a:spLocks noGrp="1"/>
          </p:cNvSpPr>
          <p:nvPr>
            <p:ph type="body" idx="1"/>
          </p:nvPr>
        </p:nvSpPr>
        <p:spPr/>
        <p:txBody>
          <a:bodyPr/>
          <a:lstStyle/>
          <a:p>
            <a:pPr algn="l" rtl="0" fontAlgn="base"/>
            <a:r>
              <a:rPr lang="en-AU" sz="1800" b="0" i="0" u="none" strike="noStrike" dirty="0">
                <a:solidFill>
                  <a:srgbClr val="000000"/>
                </a:solidFill>
                <a:effectLst/>
                <a:latin typeface="Calibri" panose="020F0502020204030204" pitchFamily="34" charset="0"/>
              </a:rPr>
              <a:t>Organisations, large and small, capitalise on our solutions as catalysts for growth. Spanning a range of scientific disciplines across the various stages of the innovation lifecycle, we apply our research to inform policy, develop new industries and evolve existing sectors ensuring success into the future.</a:t>
            </a:r>
            <a:r>
              <a:rPr lang="en-US" sz="1800" b="0" i="0" dirty="0">
                <a:effectLst/>
                <a:latin typeface="Calibri" panose="020F0502020204030204" pitchFamily="34" charset="0"/>
              </a:rPr>
              <a:t>​</a:t>
            </a:r>
            <a:endParaRPr lang="en-US" sz="1800" b="0" i="0" dirty="0">
              <a:effectLst/>
            </a:endParaRPr>
          </a:p>
          <a:p>
            <a:pPr algn="l" rtl="0" fontAlgn="base"/>
            <a:r>
              <a:rPr lang="en-AU" sz="1800" b="0" i="0" dirty="0">
                <a:effectLst/>
                <a:latin typeface="Calibri" panose="020F0502020204030204" pitchFamily="34" charset="0"/>
              </a:rPr>
              <a:t>​</a:t>
            </a:r>
            <a:endParaRPr lang="en-AU" sz="1800" b="0" i="0" dirty="0">
              <a:effectLst/>
            </a:endParaRPr>
          </a:p>
          <a:p>
            <a:pPr algn="l" rtl="0" fontAlgn="base"/>
            <a:r>
              <a:rPr lang="en-AU" sz="1800" b="0" i="0" u="none" strike="noStrike" dirty="0">
                <a:solidFill>
                  <a:srgbClr val="000000"/>
                </a:solidFill>
                <a:effectLst/>
                <a:latin typeface="Calibri"/>
                <a:ea typeface="Calibri"/>
                <a:cs typeface="Calibri"/>
              </a:rPr>
              <a:t>Sources: </a:t>
            </a:r>
            <a:r>
              <a:rPr lang="en-AU" sz="1800" b="0" i="0" u="sng" strike="noStrike" dirty="0">
                <a:solidFill>
                  <a:srgbClr val="004B87"/>
                </a:solidFill>
                <a:effectLst/>
                <a:latin typeface="Calibri"/>
                <a:ea typeface="Calibri"/>
                <a:cs typeface="Calibri"/>
                <a:hlinkClick r:id="rId3"/>
              </a:rPr>
              <a:t>https://www.csiro.au/en/work-with-us</a:t>
            </a:r>
            <a:r>
              <a:rPr lang="en-AU" sz="1800" b="0" i="0" u="none" strike="noStrike" dirty="0">
                <a:solidFill>
                  <a:srgbClr val="000000"/>
                </a:solidFill>
                <a:effectLst/>
                <a:latin typeface="Calibri"/>
                <a:ea typeface="Calibri"/>
                <a:cs typeface="Calibri"/>
              </a:rPr>
              <a:t> </a:t>
            </a:r>
            <a:r>
              <a:rPr lang="en-US" sz="1800" b="0" i="0" dirty="0">
                <a:effectLst/>
                <a:latin typeface="Calibri"/>
                <a:ea typeface="Calibri"/>
                <a:cs typeface="Calibri"/>
              </a:rPr>
              <a:t>​</a:t>
            </a:r>
          </a:p>
          <a:p>
            <a:pPr algn="l" rtl="0" fontAlgn="base"/>
            <a:r>
              <a:rPr lang="en-AU" sz="1800" b="0" i="0" dirty="0">
                <a:effectLst/>
                <a:latin typeface="Calibri" panose="020F0502020204030204" pitchFamily="34" charset="0"/>
              </a:rPr>
              <a:t>​</a:t>
            </a:r>
            <a:endParaRPr lang="en-AU" sz="1800" b="0" i="0" dirty="0">
              <a:effectLst/>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Industry-focused research and development: </a:t>
            </a:r>
            <a:r>
              <a:rPr lang="en-AU" sz="1800" b="0" i="0" u="sng" strike="noStrike" dirty="0">
                <a:solidFill>
                  <a:srgbClr val="004B87"/>
                </a:solidFill>
                <a:effectLst/>
                <a:latin typeface="Calibri" panose="020F0502020204030204" pitchFamily="34" charset="0"/>
                <a:hlinkClick r:id="rId4"/>
              </a:rPr>
              <a:t>www.csiro.au/en/work-with-us/services/research-and-development</a:t>
            </a:r>
            <a:r>
              <a:rPr lang="en-AU" sz="1800" b="0" i="0" u="none" strike="noStrike" dirty="0">
                <a:solidFill>
                  <a:srgbClr val="000000"/>
                </a:solidFill>
                <a:effectLst/>
                <a:latin typeface="Calibri" panose="020F0502020204030204" pitchFamily="34" charset="0"/>
              </a:rPr>
              <a:t> </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IP and Commercialisation: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Funding and programs: </a:t>
            </a:r>
            <a:r>
              <a:rPr lang="en-AU" sz="1800" b="0" i="0" u="sng" strike="noStrike" dirty="0">
                <a:solidFill>
                  <a:srgbClr val="004B87"/>
                </a:solidFill>
                <a:effectLst/>
                <a:latin typeface="Calibri" panose="020F0502020204030204" pitchFamily="34" charset="0"/>
                <a:hlinkClick r:id="rId6"/>
              </a:rPr>
              <a:t>www.csiro.au/en/work-with-us/funding-programs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Commercial innovation services: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Use our labs and facilities: </a:t>
            </a:r>
            <a:r>
              <a:rPr lang="en-AU" sz="1800" b="0" i="0" u="sng" strike="noStrike" dirty="0">
                <a:solidFill>
                  <a:srgbClr val="004B87"/>
                </a:solidFill>
                <a:effectLst/>
                <a:latin typeface="Calibri" panose="020F0502020204030204" pitchFamily="34" charset="0"/>
                <a:hlinkClick r:id="rId7"/>
              </a:rPr>
              <a:t>www.csiro.au/en/work-with-us/use-our-labs-facilities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Global collaboration: </a:t>
            </a:r>
            <a:r>
              <a:rPr lang="en-AU" sz="1800" b="0" i="0" u="sng" strike="noStrike" dirty="0">
                <a:solidFill>
                  <a:srgbClr val="004B87"/>
                </a:solidFill>
                <a:effectLst/>
                <a:latin typeface="Calibri" panose="020F0502020204030204" pitchFamily="34" charset="0"/>
                <a:hlinkClick r:id="rId8"/>
              </a:rPr>
              <a:t>www.csiro.au/en/work-with-us/international</a:t>
            </a:r>
            <a:r>
              <a:rPr lang="en-AU" sz="1800" b="0" i="0" u="none" strike="noStrike" dirty="0">
                <a:solidFill>
                  <a:srgbClr val="000000"/>
                </a:solidFill>
                <a:effectLst/>
                <a:latin typeface="Calibri" panose="020F0502020204030204" pitchFamily="34" charset="0"/>
              </a:rPr>
              <a:t> </a:t>
            </a:r>
            <a:r>
              <a:rPr lang="en-AU" sz="1800" b="0" i="0" dirty="0">
                <a:effectLst/>
                <a:latin typeface="Calibri" panose="020F0502020204030204" pitchFamily="34" charset="0"/>
              </a:rPr>
              <a:t>​</a:t>
            </a:r>
            <a:endParaRPr lang="en-AU" sz="1800" b="0" i="0" dirty="0">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90B60914-0F27-AB18-3208-E1BE816371BC}"/>
              </a:ext>
            </a:extLst>
          </p:cNvPr>
          <p:cNvSpPr>
            <a:spLocks noGrp="1"/>
          </p:cNvSpPr>
          <p:nvPr>
            <p:ph type="sldNum" sz="quarter" idx="5"/>
          </p:nvPr>
        </p:nvSpPr>
        <p:spPr/>
        <p:txBody>
          <a:bodyPr/>
          <a:lstStyle/>
          <a:p>
            <a:fld id="{9A496215-5E4C-414D-A8DB-C38AA7CF7C2A}" type="slidenum">
              <a:rPr lang="en-AU" smtClean="0"/>
              <a:pPr/>
              <a:t>29</a:t>
            </a:fld>
            <a:endParaRPr lang="en-AU"/>
          </a:p>
        </p:txBody>
      </p:sp>
    </p:spTree>
    <p:extLst>
      <p:ext uri="{BB962C8B-B14F-4D97-AF65-F5344CB8AC3E}">
        <p14:creationId xmlns:p14="http://schemas.microsoft.com/office/powerpoint/2010/main" val="15461284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36288-B919-E330-E5D2-007F4EC804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2B8399-1DC2-5099-DFCA-6C02C6DACD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BA6C11-D33A-CD60-CFE6-7F41498A400D}"/>
              </a:ext>
            </a:extLst>
          </p:cNvPr>
          <p:cNvSpPr>
            <a:spLocks noGrp="1"/>
          </p:cNvSpPr>
          <p:nvPr>
            <p:ph type="body" idx="1"/>
          </p:nvPr>
        </p:nvSpPr>
        <p:spPr/>
        <p:txBody>
          <a:bodyPr/>
          <a:lstStyle/>
          <a:p>
            <a:pPr algn="l" rtl="0" fontAlgn="base"/>
            <a:r>
              <a:rPr lang="en-AU" sz="1800" b="0" i="0" u="none" strike="noStrike" dirty="0">
                <a:solidFill>
                  <a:srgbClr val="000000"/>
                </a:solidFill>
                <a:effectLst/>
                <a:latin typeface="Calibri" panose="020F0502020204030204" pitchFamily="34" charset="0"/>
              </a:rPr>
              <a:t>Organisations, large and small, capitalise on our solutions as catalysts for growth. Spanning a range of scientific disciplines across the various stages of the innovation lifecycle, we apply our research to inform policy, develop new industries and evolve existing sectors ensuring success into the future.</a:t>
            </a:r>
            <a:r>
              <a:rPr lang="en-US" sz="1800" b="0" i="0" dirty="0">
                <a:effectLst/>
                <a:latin typeface="Calibri" panose="020F0502020204030204" pitchFamily="34" charset="0"/>
              </a:rPr>
              <a:t>​</a:t>
            </a:r>
            <a:endParaRPr lang="en-US" sz="1800" b="0" i="0" dirty="0">
              <a:effectLst/>
            </a:endParaRPr>
          </a:p>
          <a:p>
            <a:pPr algn="l" rtl="0" fontAlgn="base"/>
            <a:r>
              <a:rPr lang="en-AU" sz="1800" b="0" i="0" dirty="0">
                <a:effectLst/>
                <a:latin typeface="Calibri" panose="020F0502020204030204" pitchFamily="34" charset="0"/>
              </a:rPr>
              <a:t>​</a:t>
            </a:r>
            <a:endParaRPr lang="en-AU" sz="1800" b="0" i="0" dirty="0">
              <a:effectLst/>
            </a:endParaRPr>
          </a:p>
          <a:p>
            <a:pPr algn="l" rtl="0" fontAlgn="base"/>
            <a:r>
              <a:rPr lang="en-AU" sz="1800" b="0" i="0" u="none" strike="noStrike" dirty="0">
                <a:solidFill>
                  <a:srgbClr val="000000"/>
                </a:solidFill>
                <a:effectLst/>
                <a:latin typeface="Calibri"/>
                <a:ea typeface="Calibri"/>
                <a:cs typeface="Calibri"/>
              </a:rPr>
              <a:t>Sources: </a:t>
            </a:r>
            <a:r>
              <a:rPr lang="en-AU" sz="1800" b="0" i="0" u="sng" strike="noStrike" dirty="0">
                <a:solidFill>
                  <a:srgbClr val="004B87"/>
                </a:solidFill>
                <a:effectLst/>
                <a:latin typeface="Calibri"/>
                <a:ea typeface="Calibri"/>
                <a:cs typeface="Calibri"/>
                <a:hlinkClick r:id="rId3"/>
              </a:rPr>
              <a:t>https://www.csiro.au/en/work-with-us</a:t>
            </a:r>
            <a:r>
              <a:rPr lang="en-AU" sz="1800" b="0" i="0" u="none" strike="noStrike" dirty="0">
                <a:solidFill>
                  <a:srgbClr val="000000"/>
                </a:solidFill>
                <a:effectLst/>
                <a:latin typeface="Calibri"/>
                <a:ea typeface="Calibri"/>
                <a:cs typeface="Calibri"/>
              </a:rPr>
              <a:t> </a:t>
            </a:r>
            <a:r>
              <a:rPr lang="en-US" sz="1800" b="0" i="0" dirty="0">
                <a:effectLst/>
                <a:latin typeface="Calibri"/>
                <a:ea typeface="Calibri"/>
                <a:cs typeface="Calibri"/>
              </a:rPr>
              <a:t>​</a:t>
            </a:r>
          </a:p>
          <a:p>
            <a:pPr algn="l" rtl="0" fontAlgn="base"/>
            <a:r>
              <a:rPr lang="en-AU" sz="1800" b="0" i="0" dirty="0">
                <a:effectLst/>
                <a:latin typeface="Calibri" panose="020F0502020204030204" pitchFamily="34" charset="0"/>
              </a:rPr>
              <a:t>​</a:t>
            </a:r>
            <a:endParaRPr lang="en-AU" sz="1800" b="0" i="0" dirty="0">
              <a:effectLst/>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Industry-focused research and development: </a:t>
            </a:r>
            <a:r>
              <a:rPr lang="en-AU" sz="1800" b="0" i="0" u="sng" strike="noStrike" dirty="0">
                <a:solidFill>
                  <a:srgbClr val="004B87"/>
                </a:solidFill>
                <a:effectLst/>
                <a:latin typeface="Calibri" panose="020F0502020204030204" pitchFamily="34" charset="0"/>
                <a:hlinkClick r:id="rId4"/>
              </a:rPr>
              <a:t>www.csiro.au/en/work-with-us/services/research-and-development</a:t>
            </a:r>
            <a:r>
              <a:rPr lang="en-AU" sz="1800" b="0" i="0" u="none" strike="noStrike" dirty="0">
                <a:solidFill>
                  <a:srgbClr val="000000"/>
                </a:solidFill>
                <a:effectLst/>
                <a:latin typeface="Calibri" panose="020F0502020204030204" pitchFamily="34" charset="0"/>
              </a:rPr>
              <a:t> </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IP and Commercialisation: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Funding and programs: </a:t>
            </a:r>
            <a:r>
              <a:rPr lang="en-AU" sz="1800" b="0" i="0" u="sng" strike="noStrike" dirty="0">
                <a:solidFill>
                  <a:srgbClr val="004B87"/>
                </a:solidFill>
                <a:effectLst/>
                <a:latin typeface="Calibri" panose="020F0502020204030204" pitchFamily="34" charset="0"/>
                <a:hlinkClick r:id="rId6"/>
              </a:rPr>
              <a:t>www.csiro.au/en/work-with-us/funding-programs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Commercial innovation services: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Use our labs and facilities: </a:t>
            </a:r>
            <a:r>
              <a:rPr lang="en-AU" sz="1800" b="0" i="0" u="sng" strike="noStrike" dirty="0">
                <a:solidFill>
                  <a:srgbClr val="004B87"/>
                </a:solidFill>
                <a:effectLst/>
                <a:latin typeface="Calibri" panose="020F0502020204030204" pitchFamily="34" charset="0"/>
                <a:hlinkClick r:id="rId7"/>
              </a:rPr>
              <a:t>www.csiro.au/en/work-with-us/use-our-labs-facilities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Global collaboration: </a:t>
            </a:r>
            <a:r>
              <a:rPr lang="en-AU" sz="1800" b="0" i="0" u="sng" strike="noStrike" dirty="0">
                <a:solidFill>
                  <a:srgbClr val="004B87"/>
                </a:solidFill>
                <a:effectLst/>
                <a:latin typeface="Calibri" panose="020F0502020204030204" pitchFamily="34" charset="0"/>
                <a:hlinkClick r:id="rId8"/>
              </a:rPr>
              <a:t>www.csiro.au/en/work-with-us/international</a:t>
            </a:r>
            <a:r>
              <a:rPr lang="en-AU" sz="1800" b="0" i="0" u="none" strike="noStrike" dirty="0">
                <a:solidFill>
                  <a:srgbClr val="000000"/>
                </a:solidFill>
                <a:effectLst/>
                <a:latin typeface="Calibri" panose="020F0502020204030204" pitchFamily="34" charset="0"/>
              </a:rPr>
              <a:t> </a:t>
            </a:r>
            <a:r>
              <a:rPr lang="en-AU" sz="1800" b="0" i="0" dirty="0">
                <a:effectLst/>
                <a:latin typeface="Calibri" panose="020F0502020204030204" pitchFamily="34" charset="0"/>
              </a:rPr>
              <a:t>​</a:t>
            </a:r>
            <a:endParaRPr lang="en-AU" sz="1800" b="0" i="0" dirty="0">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ADB07DDF-430A-C2BF-91AF-B0C3EB4A1D7B}"/>
              </a:ext>
            </a:extLst>
          </p:cNvPr>
          <p:cNvSpPr>
            <a:spLocks noGrp="1"/>
          </p:cNvSpPr>
          <p:nvPr>
            <p:ph type="sldNum" sz="quarter" idx="5"/>
          </p:nvPr>
        </p:nvSpPr>
        <p:spPr/>
        <p:txBody>
          <a:bodyPr/>
          <a:lstStyle/>
          <a:p>
            <a:fld id="{9A496215-5E4C-414D-A8DB-C38AA7CF7C2A}" type="slidenum">
              <a:rPr lang="en-AU" smtClean="0"/>
              <a:pPr/>
              <a:t>30</a:t>
            </a:fld>
            <a:endParaRPr lang="en-AU"/>
          </a:p>
        </p:txBody>
      </p:sp>
    </p:spTree>
    <p:extLst>
      <p:ext uri="{BB962C8B-B14F-4D97-AF65-F5344CB8AC3E}">
        <p14:creationId xmlns:p14="http://schemas.microsoft.com/office/powerpoint/2010/main" val="38444329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8EA4D-2A60-9412-A8ED-78B8C24768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FFFF64-9CE5-A5A2-9970-C5CC500A27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CFD556-D0EF-DDE0-E9A8-249022636F56}"/>
              </a:ext>
            </a:extLst>
          </p:cNvPr>
          <p:cNvSpPr>
            <a:spLocks noGrp="1"/>
          </p:cNvSpPr>
          <p:nvPr>
            <p:ph type="body" idx="1"/>
          </p:nvPr>
        </p:nvSpPr>
        <p:spPr/>
        <p:txBody>
          <a:bodyPr/>
          <a:lstStyle/>
          <a:p>
            <a:pPr algn="l" rtl="0" fontAlgn="base"/>
            <a:r>
              <a:rPr lang="en-AU" sz="1800" b="0" i="0" u="none" strike="noStrike" dirty="0">
                <a:solidFill>
                  <a:srgbClr val="000000"/>
                </a:solidFill>
                <a:effectLst/>
                <a:latin typeface="Calibri" panose="020F0502020204030204" pitchFamily="34" charset="0"/>
              </a:rPr>
              <a:t>Organisations, large and small, capitalise on our solutions as catalysts for growth. Spanning a range of scientific disciplines across the various stages of the innovation lifecycle, we apply our research to inform policy, develop new industries and evolve existing sectors ensuring success into the future.</a:t>
            </a:r>
            <a:r>
              <a:rPr lang="en-US" sz="1800" b="0" i="0" dirty="0">
                <a:effectLst/>
                <a:latin typeface="Calibri" panose="020F0502020204030204" pitchFamily="34" charset="0"/>
              </a:rPr>
              <a:t>​</a:t>
            </a:r>
            <a:endParaRPr lang="en-US" sz="1800" b="0" i="0" dirty="0">
              <a:effectLst/>
            </a:endParaRPr>
          </a:p>
          <a:p>
            <a:pPr algn="l" rtl="0" fontAlgn="base"/>
            <a:r>
              <a:rPr lang="en-AU" sz="1800" b="0" i="0" dirty="0">
                <a:effectLst/>
                <a:latin typeface="Calibri" panose="020F0502020204030204" pitchFamily="34" charset="0"/>
              </a:rPr>
              <a:t>​</a:t>
            </a:r>
            <a:endParaRPr lang="en-AU" sz="1800" b="0" i="0" dirty="0">
              <a:effectLst/>
            </a:endParaRPr>
          </a:p>
          <a:p>
            <a:pPr algn="l" rtl="0" fontAlgn="base"/>
            <a:r>
              <a:rPr lang="en-AU" sz="1800" b="0" i="0" u="none" strike="noStrike" dirty="0">
                <a:solidFill>
                  <a:srgbClr val="000000"/>
                </a:solidFill>
                <a:effectLst/>
                <a:latin typeface="Calibri"/>
                <a:ea typeface="Calibri"/>
                <a:cs typeface="Calibri"/>
              </a:rPr>
              <a:t>Sources: </a:t>
            </a:r>
            <a:r>
              <a:rPr lang="en-AU" sz="1800" b="0" i="0" u="sng" strike="noStrike" dirty="0">
                <a:solidFill>
                  <a:srgbClr val="004B87"/>
                </a:solidFill>
                <a:effectLst/>
                <a:latin typeface="Calibri"/>
                <a:ea typeface="Calibri"/>
                <a:cs typeface="Calibri"/>
                <a:hlinkClick r:id="rId3"/>
              </a:rPr>
              <a:t>https://www.csiro.au/en/work-with-us</a:t>
            </a:r>
            <a:r>
              <a:rPr lang="en-AU" sz="1800" b="0" i="0" u="none" strike="noStrike" dirty="0">
                <a:solidFill>
                  <a:srgbClr val="000000"/>
                </a:solidFill>
                <a:effectLst/>
                <a:latin typeface="Calibri"/>
                <a:ea typeface="Calibri"/>
                <a:cs typeface="Calibri"/>
              </a:rPr>
              <a:t> </a:t>
            </a:r>
            <a:r>
              <a:rPr lang="en-US" sz="1800" b="0" i="0" dirty="0">
                <a:effectLst/>
                <a:latin typeface="Calibri"/>
                <a:ea typeface="Calibri"/>
                <a:cs typeface="Calibri"/>
              </a:rPr>
              <a:t>​</a:t>
            </a:r>
          </a:p>
          <a:p>
            <a:pPr algn="l" rtl="0" fontAlgn="base"/>
            <a:r>
              <a:rPr lang="en-AU" sz="1800" b="0" i="0" dirty="0">
                <a:effectLst/>
                <a:latin typeface="Calibri" panose="020F0502020204030204" pitchFamily="34" charset="0"/>
              </a:rPr>
              <a:t>​</a:t>
            </a:r>
            <a:endParaRPr lang="en-AU" sz="1800" b="0" i="0" dirty="0">
              <a:effectLst/>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Industry-focused research and development: </a:t>
            </a:r>
            <a:r>
              <a:rPr lang="en-AU" sz="1800" b="0" i="0" u="sng" strike="noStrike" dirty="0">
                <a:solidFill>
                  <a:srgbClr val="004B87"/>
                </a:solidFill>
                <a:effectLst/>
                <a:latin typeface="Calibri" panose="020F0502020204030204" pitchFamily="34" charset="0"/>
                <a:hlinkClick r:id="rId4"/>
              </a:rPr>
              <a:t>www.csiro.au/en/work-with-us/services/research-and-development</a:t>
            </a:r>
            <a:r>
              <a:rPr lang="en-AU" sz="1800" b="0" i="0" u="none" strike="noStrike" dirty="0">
                <a:solidFill>
                  <a:srgbClr val="000000"/>
                </a:solidFill>
                <a:effectLst/>
                <a:latin typeface="Calibri" panose="020F0502020204030204" pitchFamily="34" charset="0"/>
              </a:rPr>
              <a:t> </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IP and Commercialisation: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Funding and programs: </a:t>
            </a:r>
            <a:r>
              <a:rPr lang="en-AU" sz="1800" b="0" i="0" u="sng" strike="noStrike" dirty="0">
                <a:solidFill>
                  <a:srgbClr val="004B87"/>
                </a:solidFill>
                <a:effectLst/>
                <a:latin typeface="Calibri" panose="020F0502020204030204" pitchFamily="34" charset="0"/>
                <a:hlinkClick r:id="rId6"/>
              </a:rPr>
              <a:t>www.csiro.au/en/work-with-us/funding-programs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Commercial innovation services: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Use our labs and facilities: </a:t>
            </a:r>
            <a:r>
              <a:rPr lang="en-AU" sz="1800" b="0" i="0" u="sng" strike="noStrike" dirty="0">
                <a:solidFill>
                  <a:srgbClr val="004B87"/>
                </a:solidFill>
                <a:effectLst/>
                <a:latin typeface="Calibri" panose="020F0502020204030204" pitchFamily="34" charset="0"/>
                <a:hlinkClick r:id="rId7"/>
              </a:rPr>
              <a:t>www.csiro.au/en/work-with-us/use-our-labs-facilities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Global collaboration: </a:t>
            </a:r>
            <a:r>
              <a:rPr lang="en-AU" sz="1800" b="0" i="0" u="sng" strike="noStrike" dirty="0">
                <a:solidFill>
                  <a:srgbClr val="004B87"/>
                </a:solidFill>
                <a:effectLst/>
                <a:latin typeface="Calibri" panose="020F0502020204030204" pitchFamily="34" charset="0"/>
                <a:hlinkClick r:id="rId8"/>
              </a:rPr>
              <a:t>www.csiro.au/en/work-with-us/international</a:t>
            </a:r>
            <a:r>
              <a:rPr lang="en-AU" sz="1800" b="0" i="0" u="none" strike="noStrike" dirty="0">
                <a:solidFill>
                  <a:srgbClr val="000000"/>
                </a:solidFill>
                <a:effectLst/>
                <a:latin typeface="Calibri" panose="020F0502020204030204" pitchFamily="34" charset="0"/>
              </a:rPr>
              <a:t> </a:t>
            </a:r>
            <a:r>
              <a:rPr lang="en-AU" sz="1800" b="0" i="0" dirty="0">
                <a:effectLst/>
                <a:latin typeface="Calibri" panose="020F0502020204030204" pitchFamily="34" charset="0"/>
              </a:rPr>
              <a:t>​</a:t>
            </a:r>
            <a:endParaRPr lang="en-AU" sz="1800" b="0" i="0" dirty="0">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A30E35FB-A425-652F-DCA0-E52D8AEC43F3}"/>
              </a:ext>
            </a:extLst>
          </p:cNvPr>
          <p:cNvSpPr>
            <a:spLocks noGrp="1"/>
          </p:cNvSpPr>
          <p:nvPr>
            <p:ph type="sldNum" sz="quarter" idx="5"/>
          </p:nvPr>
        </p:nvSpPr>
        <p:spPr/>
        <p:txBody>
          <a:bodyPr/>
          <a:lstStyle/>
          <a:p>
            <a:fld id="{9A496215-5E4C-414D-A8DB-C38AA7CF7C2A}" type="slidenum">
              <a:rPr lang="en-AU" smtClean="0"/>
              <a:pPr/>
              <a:t>31</a:t>
            </a:fld>
            <a:endParaRPr lang="en-AU"/>
          </a:p>
        </p:txBody>
      </p:sp>
    </p:spTree>
    <p:extLst>
      <p:ext uri="{BB962C8B-B14F-4D97-AF65-F5344CB8AC3E}">
        <p14:creationId xmlns:p14="http://schemas.microsoft.com/office/powerpoint/2010/main" val="2716987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942F5-1923-2EB2-0A9F-7738B71D9C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7D05D7-AACD-697C-1672-08CB77DB2A3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D2C5BDA-3474-F931-5C81-3EAB2D4BD6E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b="0" i="0" dirty="0">
              <a:effectLst/>
            </a:endParaRPr>
          </a:p>
        </p:txBody>
      </p:sp>
      <p:sp>
        <p:nvSpPr>
          <p:cNvPr id="4" name="Slide Number Placeholder 3">
            <a:extLst>
              <a:ext uri="{FF2B5EF4-FFF2-40B4-BE49-F238E27FC236}">
                <a16:creationId xmlns:a16="http://schemas.microsoft.com/office/drawing/2014/main" id="{3684333D-E596-9A3E-A2BC-652D7E4BFC83}"/>
              </a:ext>
            </a:extLst>
          </p:cNvPr>
          <p:cNvSpPr>
            <a:spLocks noGrp="1"/>
          </p:cNvSpPr>
          <p:nvPr>
            <p:ph type="sldNum" sz="quarter" idx="5"/>
          </p:nvPr>
        </p:nvSpPr>
        <p:spPr/>
        <p:txBody>
          <a:bodyPr/>
          <a:lstStyle/>
          <a:p>
            <a:fld id="{9A496215-5E4C-414D-A8DB-C38AA7CF7C2A}" type="slidenum">
              <a:rPr lang="en-AU" smtClean="0"/>
              <a:pPr/>
              <a:t>32</a:t>
            </a:fld>
            <a:endParaRPr lang="en-AU"/>
          </a:p>
        </p:txBody>
      </p:sp>
    </p:spTree>
    <p:extLst>
      <p:ext uri="{BB962C8B-B14F-4D97-AF65-F5344CB8AC3E}">
        <p14:creationId xmlns:p14="http://schemas.microsoft.com/office/powerpoint/2010/main" val="17182112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45CB3-F427-A830-8D02-D27FFA1EB6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2BF922-C5FF-67EC-11C6-42ED234E19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4EE1FB-012A-08CD-0339-3883065C9392}"/>
              </a:ext>
            </a:extLst>
          </p:cNvPr>
          <p:cNvSpPr>
            <a:spLocks noGrp="1"/>
          </p:cNvSpPr>
          <p:nvPr>
            <p:ph type="body" idx="1"/>
          </p:nvPr>
        </p:nvSpPr>
        <p:spPr/>
        <p:txBody>
          <a:bodyPr/>
          <a:lstStyle/>
          <a:p>
            <a:pPr algn="l" rtl="0" fontAlgn="base"/>
            <a:r>
              <a:rPr lang="en-AU" sz="1800" b="0" i="0" u="none" strike="noStrike" dirty="0">
                <a:solidFill>
                  <a:srgbClr val="000000"/>
                </a:solidFill>
                <a:effectLst/>
                <a:latin typeface="Calibri" panose="020F0502020204030204" pitchFamily="34" charset="0"/>
              </a:rPr>
              <a:t>Organisations, large and small, capitalise on our solutions as catalysts for growth. Spanning a range of scientific disciplines across the various stages of the innovation lifecycle, we apply our research to inform policy, develop new industries and evolve existing sectors ensuring success into the future.</a:t>
            </a:r>
            <a:r>
              <a:rPr lang="en-US" sz="1800" b="0" i="0" dirty="0">
                <a:effectLst/>
                <a:latin typeface="Calibri" panose="020F0502020204030204" pitchFamily="34" charset="0"/>
              </a:rPr>
              <a:t>​</a:t>
            </a:r>
            <a:endParaRPr lang="en-US" sz="1800" b="0" i="0" dirty="0">
              <a:effectLst/>
            </a:endParaRPr>
          </a:p>
          <a:p>
            <a:pPr algn="l" rtl="0" fontAlgn="base"/>
            <a:r>
              <a:rPr lang="en-AU" sz="1800" b="0" i="0" dirty="0">
                <a:effectLst/>
                <a:latin typeface="Calibri" panose="020F0502020204030204" pitchFamily="34" charset="0"/>
              </a:rPr>
              <a:t>​</a:t>
            </a:r>
            <a:endParaRPr lang="en-AU" sz="1800" b="0" i="0" dirty="0">
              <a:effectLst/>
            </a:endParaRPr>
          </a:p>
          <a:p>
            <a:pPr algn="l" rtl="0" fontAlgn="base"/>
            <a:r>
              <a:rPr lang="en-AU" sz="1800" b="0" i="0" u="none" strike="noStrike" dirty="0">
                <a:solidFill>
                  <a:srgbClr val="000000"/>
                </a:solidFill>
                <a:effectLst/>
                <a:latin typeface="Calibri"/>
                <a:ea typeface="Calibri"/>
                <a:cs typeface="Calibri"/>
              </a:rPr>
              <a:t>Sources: </a:t>
            </a:r>
            <a:r>
              <a:rPr lang="en-AU" sz="1800" b="0" i="0" u="sng" strike="noStrike" dirty="0">
                <a:solidFill>
                  <a:srgbClr val="004B87"/>
                </a:solidFill>
                <a:effectLst/>
                <a:latin typeface="Calibri"/>
                <a:ea typeface="Calibri"/>
                <a:cs typeface="Calibri"/>
                <a:hlinkClick r:id="rId3"/>
              </a:rPr>
              <a:t>https://www.csiro.au/en/work-with-us</a:t>
            </a:r>
            <a:r>
              <a:rPr lang="en-AU" sz="1800" b="0" i="0" u="none" strike="noStrike" dirty="0">
                <a:solidFill>
                  <a:srgbClr val="000000"/>
                </a:solidFill>
                <a:effectLst/>
                <a:latin typeface="Calibri"/>
                <a:ea typeface="Calibri"/>
                <a:cs typeface="Calibri"/>
              </a:rPr>
              <a:t> </a:t>
            </a:r>
            <a:r>
              <a:rPr lang="en-US" sz="1800" b="0" i="0" dirty="0">
                <a:effectLst/>
                <a:latin typeface="Calibri"/>
                <a:ea typeface="Calibri"/>
                <a:cs typeface="Calibri"/>
              </a:rPr>
              <a:t>​</a:t>
            </a:r>
          </a:p>
          <a:p>
            <a:pPr algn="l" rtl="0" fontAlgn="base"/>
            <a:r>
              <a:rPr lang="en-AU" sz="1800" b="0" i="0" dirty="0">
                <a:effectLst/>
                <a:latin typeface="Calibri" panose="020F0502020204030204" pitchFamily="34" charset="0"/>
              </a:rPr>
              <a:t>​</a:t>
            </a:r>
            <a:endParaRPr lang="en-AU" sz="1800" b="0" i="0" dirty="0">
              <a:effectLst/>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Industry-focused research and development: </a:t>
            </a:r>
            <a:r>
              <a:rPr lang="en-AU" sz="1800" b="0" i="0" u="sng" strike="noStrike" dirty="0">
                <a:solidFill>
                  <a:srgbClr val="004B87"/>
                </a:solidFill>
                <a:effectLst/>
                <a:latin typeface="Calibri" panose="020F0502020204030204" pitchFamily="34" charset="0"/>
                <a:hlinkClick r:id="rId4"/>
              </a:rPr>
              <a:t>www.csiro.au/en/work-with-us/services/research-and-development</a:t>
            </a:r>
            <a:r>
              <a:rPr lang="en-AU" sz="1800" b="0" i="0" u="none" strike="noStrike" dirty="0">
                <a:solidFill>
                  <a:srgbClr val="000000"/>
                </a:solidFill>
                <a:effectLst/>
                <a:latin typeface="Calibri" panose="020F0502020204030204" pitchFamily="34" charset="0"/>
              </a:rPr>
              <a:t> </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IP and Commercialisation: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Funding and programs: </a:t>
            </a:r>
            <a:r>
              <a:rPr lang="en-AU" sz="1800" b="0" i="0" u="sng" strike="noStrike" dirty="0">
                <a:solidFill>
                  <a:srgbClr val="004B87"/>
                </a:solidFill>
                <a:effectLst/>
                <a:latin typeface="Calibri" panose="020F0502020204030204" pitchFamily="34" charset="0"/>
                <a:hlinkClick r:id="rId6"/>
              </a:rPr>
              <a:t>www.csiro.au/en/work-with-us/funding-programs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Commercial innovation services: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Use our labs and facilities: </a:t>
            </a:r>
            <a:r>
              <a:rPr lang="en-AU" sz="1800" b="0" i="0" u="sng" strike="noStrike" dirty="0">
                <a:solidFill>
                  <a:srgbClr val="004B87"/>
                </a:solidFill>
                <a:effectLst/>
                <a:latin typeface="Calibri" panose="020F0502020204030204" pitchFamily="34" charset="0"/>
                <a:hlinkClick r:id="rId7"/>
              </a:rPr>
              <a:t>www.csiro.au/en/work-with-us/use-our-labs-facilities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Global collaboration: </a:t>
            </a:r>
            <a:r>
              <a:rPr lang="en-AU" sz="1800" b="0" i="0" u="sng" strike="noStrike" dirty="0">
                <a:solidFill>
                  <a:srgbClr val="004B87"/>
                </a:solidFill>
                <a:effectLst/>
                <a:latin typeface="Calibri" panose="020F0502020204030204" pitchFamily="34" charset="0"/>
                <a:hlinkClick r:id="rId8"/>
              </a:rPr>
              <a:t>www.csiro.au/en/work-with-us/international</a:t>
            </a:r>
            <a:r>
              <a:rPr lang="en-AU" sz="1800" b="0" i="0" u="none" strike="noStrike" dirty="0">
                <a:solidFill>
                  <a:srgbClr val="000000"/>
                </a:solidFill>
                <a:effectLst/>
                <a:latin typeface="Calibri" panose="020F0502020204030204" pitchFamily="34" charset="0"/>
              </a:rPr>
              <a:t> </a:t>
            </a:r>
            <a:r>
              <a:rPr lang="en-AU" sz="1800" b="0" i="0" dirty="0">
                <a:effectLst/>
                <a:latin typeface="Calibri" panose="020F0502020204030204" pitchFamily="34" charset="0"/>
              </a:rPr>
              <a:t>​</a:t>
            </a:r>
            <a:endParaRPr lang="en-AU" sz="1800" b="0" i="0" dirty="0">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FE1D18A2-EFD1-AAD7-A211-329FDF28DD73}"/>
              </a:ext>
            </a:extLst>
          </p:cNvPr>
          <p:cNvSpPr>
            <a:spLocks noGrp="1"/>
          </p:cNvSpPr>
          <p:nvPr>
            <p:ph type="sldNum" sz="quarter" idx="5"/>
          </p:nvPr>
        </p:nvSpPr>
        <p:spPr/>
        <p:txBody>
          <a:bodyPr/>
          <a:lstStyle/>
          <a:p>
            <a:fld id="{9A496215-5E4C-414D-A8DB-C38AA7CF7C2A}" type="slidenum">
              <a:rPr lang="en-AU" smtClean="0"/>
              <a:pPr/>
              <a:t>33</a:t>
            </a:fld>
            <a:endParaRPr lang="en-AU"/>
          </a:p>
        </p:txBody>
      </p:sp>
    </p:spTree>
    <p:extLst>
      <p:ext uri="{BB962C8B-B14F-4D97-AF65-F5344CB8AC3E}">
        <p14:creationId xmlns:p14="http://schemas.microsoft.com/office/powerpoint/2010/main" val="2659868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1524B-DCCA-E899-2819-1CD70300B2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DAEE5E-73F5-7BCD-6901-04A31BD054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D9436D-1A52-CE36-2A95-BCFE07B742DB}"/>
              </a:ext>
            </a:extLst>
          </p:cNvPr>
          <p:cNvSpPr>
            <a:spLocks noGrp="1"/>
          </p:cNvSpPr>
          <p:nvPr>
            <p:ph type="body" idx="1"/>
          </p:nvPr>
        </p:nvSpPr>
        <p:spPr/>
        <p:txBody>
          <a:bodyPr/>
          <a:lstStyle/>
          <a:p>
            <a:pPr algn="l" rtl="0" fontAlgn="base"/>
            <a:r>
              <a:rPr lang="en-AU" sz="1800" b="0" i="0" u="none" strike="noStrike" dirty="0">
                <a:solidFill>
                  <a:srgbClr val="000000"/>
                </a:solidFill>
                <a:effectLst/>
                <a:latin typeface="Calibri" panose="020F0502020204030204" pitchFamily="34" charset="0"/>
              </a:rPr>
              <a:t>Organisations, large and small, capitalise on our solutions as catalysts for growth. Spanning a range of scientific disciplines across the various stages of the innovation lifecycle, we apply our research to inform policy, develop new industries and evolve existing sectors ensuring success into the future.</a:t>
            </a:r>
            <a:r>
              <a:rPr lang="en-US" sz="1800" b="0" i="0" dirty="0">
                <a:effectLst/>
                <a:latin typeface="Calibri" panose="020F0502020204030204" pitchFamily="34" charset="0"/>
              </a:rPr>
              <a:t>​</a:t>
            </a:r>
            <a:endParaRPr lang="en-US" sz="1800" b="0" i="0" dirty="0">
              <a:effectLst/>
            </a:endParaRPr>
          </a:p>
          <a:p>
            <a:pPr algn="l" rtl="0" fontAlgn="base"/>
            <a:r>
              <a:rPr lang="en-AU" sz="1800" b="0" i="0" dirty="0">
                <a:effectLst/>
                <a:latin typeface="Calibri" panose="020F0502020204030204" pitchFamily="34" charset="0"/>
              </a:rPr>
              <a:t>​</a:t>
            </a:r>
            <a:endParaRPr lang="en-AU" sz="1800" b="0" i="0" dirty="0">
              <a:effectLst/>
            </a:endParaRPr>
          </a:p>
          <a:p>
            <a:pPr algn="l" rtl="0" fontAlgn="base"/>
            <a:r>
              <a:rPr lang="en-AU" sz="1800" b="0" i="0" u="none" strike="noStrike" dirty="0">
                <a:solidFill>
                  <a:srgbClr val="000000"/>
                </a:solidFill>
                <a:effectLst/>
                <a:latin typeface="Calibri"/>
                <a:ea typeface="Calibri"/>
                <a:cs typeface="Calibri"/>
              </a:rPr>
              <a:t>Sources: </a:t>
            </a:r>
            <a:r>
              <a:rPr lang="en-AU" sz="1800" b="0" i="0" u="sng" strike="noStrike" dirty="0">
                <a:solidFill>
                  <a:srgbClr val="004B87"/>
                </a:solidFill>
                <a:effectLst/>
                <a:latin typeface="Calibri"/>
                <a:ea typeface="Calibri"/>
                <a:cs typeface="Calibri"/>
                <a:hlinkClick r:id="rId3"/>
              </a:rPr>
              <a:t>https://www.csiro.au/en/work-with-us</a:t>
            </a:r>
            <a:r>
              <a:rPr lang="en-AU" sz="1800" b="0" i="0" u="none" strike="noStrike" dirty="0">
                <a:solidFill>
                  <a:srgbClr val="000000"/>
                </a:solidFill>
                <a:effectLst/>
                <a:latin typeface="Calibri"/>
                <a:ea typeface="Calibri"/>
                <a:cs typeface="Calibri"/>
              </a:rPr>
              <a:t> </a:t>
            </a:r>
            <a:r>
              <a:rPr lang="en-US" sz="1800" b="0" i="0" dirty="0">
                <a:effectLst/>
                <a:latin typeface="Calibri"/>
                <a:ea typeface="Calibri"/>
                <a:cs typeface="Calibri"/>
              </a:rPr>
              <a:t>​</a:t>
            </a:r>
          </a:p>
          <a:p>
            <a:pPr algn="l" rtl="0" fontAlgn="base"/>
            <a:r>
              <a:rPr lang="en-AU" sz="1800" b="0" i="0" dirty="0">
                <a:effectLst/>
                <a:latin typeface="Calibri" panose="020F0502020204030204" pitchFamily="34" charset="0"/>
              </a:rPr>
              <a:t>​</a:t>
            </a:r>
            <a:endParaRPr lang="en-AU" sz="1800" b="0" i="0" dirty="0">
              <a:effectLst/>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Industry-focused research and development: </a:t>
            </a:r>
            <a:r>
              <a:rPr lang="en-AU" sz="1800" b="0" i="0" u="sng" strike="noStrike" dirty="0">
                <a:solidFill>
                  <a:srgbClr val="004B87"/>
                </a:solidFill>
                <a:effectLst/>
                <a:latin typeface="Calibri" panose="020F0502020204030204" pitchFamily="34" charset="0"/>
                <a:hlinkClick r:id="rId4"/>
              </a:rPr>
              <a:t>www.csiro.au/en/work-with-us/services/research-and-development</a:t>
            </a:r>
            <a:r>
              <a:rPr lang="en-AU" sz="1800" b="0" i="0" u="none" strike="noStrike" dirty="0">
                <a:solidFill>
                  <a:srgbClr val="000000"/>
                </a:solidFill>
                <a:effectLst/>
                <a:latin typeface="Calibri" panose="020F0502020204030204" pitchFamily="34" charset="0"/>
              </a:rPr>
              <a:t> </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IP and Commercialisation: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Funding and programs: </a:t>
            </a:r>
            <a:r>
              <a:rPr lang="en-AU" sz="1800" b="0" i="0" u="sng" strike="noStrike" dirty="0">
                <a:solidFill>
                  <a:srgbClr val="004B87"/>
                </a:solidFill>
                <a:effectLst/>
                <a:latin typeface="Calibri" panose="020F0502020204030204" pitchFamily="34" charset="0"/>
                <a:hlinkClick r:id="rId6"/>
              </a:rPr>
              <a:t>www.csiro.au/en/work-with-us/funding-programs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Commercial innovation services: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Use our labs and facilities: </a:t>
            </a:r>
            <a:r>
              <a:rPr lang="en-AU" sz="1800" b="0" i="0" u="sng" strike="noStrike" dirty="0">
                <a:solidFill>
                  <a:srgbClr val="004B87"/>
                </a:solidFill>
                <a:effectLst/>
                <a:latin typeface="Calibri" panose="020F0502020204030204" pitchFamily="34" charset="0"/>
                <a:hlinkClick r:id="rId7"/>
              </a:rPr>
              <a:t>www.csiro.au/en/work-with-us/use-our-labs-facilities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Global collaboration: </a:t>
            </a:r>
            <a:r>
              <a:rPr lang="en-AU" sz="1800" b="0" i="0" u="sng" strike="noStrike" dirty="0">
                <a:solidFill>
                  <a:srgbClr val="004B87"/>
                </a:solidFill>
                <a:effectLst/>
                <a:latin typeface="Calibri" panose="020F0502020204030204" pitchFamily="34" charset="0"/>
                <a:hlinkClick r:id="rId8"/>
              </a:rPr>
              <a:t>www.csiro.au/en/work-with-us/international</a:t>
            </a:r>
            <a:r>
              <a:rPr lang="en-AU" sz="1800" b="0" i="0" u="none" strike="noStrike" dirty="0">
                <a:solidFill>
                  <a:srgbClr val="000000"/>
                </a:solidFill>
                <a:effectLst/>
                <a:latin typeface="Calibri" panose="020F0502020204030204" pitchFamily="34" charset="0"/>
              </a:rPr>
              <a:t> </a:t>
            </a:r>
            <a:r>
              <a:rPr lang="en-AU" sz="1800" b="0" i="0" dirty="0">
                <a:effectLst/>
                <a:latin typeface="Calibri" panose="020F0502020204030204" pitchFamily="34" charset="0"/>
              </a:rPr>
              <a:t>​</a:t>
            </a:r>
            <a:endParaRPr lang="en-AU" sz="1800" b="0" i="0" dirty="0">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A9B246F6-1FEE-390C-A418-A1007CAD32F5}"/>
              </a:ext>
            </a:extLst>
          </p:cNvPr>
          <p:cNvSpPr>
            <a:spLocks noGrp="1"/>
          </p:cNvSpPr>
          <p:nvPr>
            <p:ph type="sldNum" sz="quarter" idx="5"/>
          </p:nvPr>
        </p:nvSpPr>
        <p:spPr/>
        <p:txBody>
          <a:bodyPr/>
          <a:lstStyle/>
          <a:p>
            <a:fld id="{9A496215-5E4C-414D-A8DB-C38AA7CF7C2A}" type="slidenum">
              <a:rPr lang="en-AU" smtClean="0"/>
              <a:pPr/>
              <a:t>3</a:t>
            </a:fld>
            <a:endParaRPr lang="en-AU"/>
          </a:p>
        </p:txBody>
      </p:sp>
    </p:spTree>
    <p:extLst>
      <p:ext uri="{BB962C8B-B14F-4D97-AF65-F5344CB8AC3E}">
        <p14:creationId xmlns:p14="http://schemas.microsoft.com/office/powerpoint/2010/main" val="4832135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2615B-3C0E-C0E2-B82F-2389110E44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10094C-D2AD-4EAF-7D75-AB18E53FE5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41465A-BC9C-04A9-0159-B232AED7EAB5}"/>
              </a:ext>
            </a:extLst>
          </p:cNvPr>
          <p:cNvSpPr>
            <a:spLocks noGrp="1"/>
          </p:cNvSpPr>
          <p:nvPr>
            <p:ph type="body" idx="1"/>
          </p:nvPr>
        </p:nvSpPr>
        <p:spPr/>
        <p:txBody>
          <a:bodyPr/>
          <a:lstStyle/>
          <a:p>
            <a:pPr algn="l" rtl="0" fontAlgn="base"/>
            <a:r>
              <a:rPr lang="en-AU" sz="1800" b="0" i="0" u="none" strike="noStrike" dirty="0">
                <a:solidFill>
                  <a:srgbClr val="000000"/>
                </a:solidFill>
                <a:effectLst/>
                <a:latin typeface="Calibri" panose="020F0502020204030204" pitchFamily="34" charset="0"/>
              </a:rPr>
              <a:t>Organisations, large and small, capitalise on our solutions as catalysts for growth. Spanning a range of scientific disciplines across the various stages of the innovation lifecycle, we apply our research to inform policy, develop new industries and evolve existing sectors ensuring success into the future.</a:t>
            </a:r>
            <a:r>
              <a:rPr lang="en-US" sz="1800" b="0" i="0" dirty="0">
                <a:effectLst/>
                <a:latin typeface="Calibri" panose="020F0502020204030204" pitchFamily="34" charset="0"/>
              </a:rPr>
              <a:t>​</a:t>
            </a:r>
            <a:endParaRPr lang="en-US" sz="1800" b="0" i="0" dirty="0">
              <a:effectLst/>
            </a:endParaRPr>
          </a:p>
          <a:p>
            <a:pPr algn="l" rtl="0" fontAlgn="base"/>
            <a:r>
              <a:rPr lang="en-AU" sz="1800" b="0" i="0" dirty="0">
                <a:effectLst/>
                <a:latin typeface="Calibri" panose="020F0502020204030204" pitchFamily="34" charset="0"/>
              </a:rPr>
              <a:t>​</a:t>
            </a:r>
            <a:endParaRPr lang="en-AU" sz="1800" b="0" i="0" dirty="0">
              <a:effectLst/>
            </a:endParaRPr>
          </a:p>
          <a:p>
            <a:pPr algn="l" rtl="0" fontAlgn="base"/>
            <a:r>
              <a:rPr lang="en-AU" sz="1800" b="0" i="0" u="none" strike="noStrike" dirty="0">
                <a:solidFill>
                  <a:srgbClr val="000000"/>
                </a:solidFill>
                <a:effectLst/>
                <a:latin typeface="Calibri"/>
                <a:ea typeface="Calibri"/>
                <a:cs typeface="Calibri"/>
              </a:rPr>
              <a:t>Sources: </a:t>
            </a:r>
            <a:r>
              <a:rPr lang="en-AU" sz="1800" b="0" i="0" u="sng" strike="noStrike" dirty="0">
                <a:solidFill>
                  <a:srgbClr val="004B87"/>
                </a:solidFill>
                <a:effectLst/>
                <a:latin typeface="Calibri"/>
                <a:ea typeface="Calibri"/>
                <a:cs typeface="Calibri"/>
                <a:hlinkClick r:id="rId3"/>
              </a:rPr>
              <a:t>https://www.csiro.au/en/work-with-us</a:t>
            </a:r>
            <a:r>
              <a:rPr lang="en-AU" sz="1800" b="0" i="0" u="none" strike="noStrike" dirty="0">
                <a:solidFill>
                  <a:srgbClr val="000000"/>
                </a:solidFill>
                <a:effectLst/>
                <a:latin typeface="Calibri"/>
                <a:ea typeface="Calibri"/>
                <a:cs typeface="Calibri"/>
              </a:rPr>
              <a:t> </a:t>
            </a:r>
            <a:r>
              <a:rPr lang="en-US" sz="1800" b="0" i="0" dirty="0">
                <a:effectLst/>
                <a:latin typeface="Calibri"/>
                <a:ea typeface="Calibri"/>
                <a:cs typeface="Calibri"/>
              </a:rPr>
              <a:t>​</a:t>
            </a:r>
          </a:p>
          <a:p>
            <a:pPr algn="l" rtl="0" fontAlgn="base"/>
            <a:r>
              <a:rPr lang="en-AU" sz="1800" b="0" i="0" dirty="0">
                <a:effectLst/>
                <a:latin typeface="Calibri" panose="020F0502020204030204" pitchFamily="34" charset="0"/>
              </a:rPr>
              <a:t>​</a:t>
            </a:r>
            <a:endParaRPr lang="en-AU" sz="1800" b="0" i="0" dirty="0">
              <a:effectLst/>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Industry-focused research and development: </a:t>
            </a:r>
            <a:r>
              <a:rPr lang="en-AU" sz="1800" b="0" i="0" u="sng" strike="noStrike" dirty="0">
                <a:solidFill>
                  <a:srgbClr val="004B87"/>
                </a:solidFill>
                <a:effectLst/>
                <a:latin typeface="Calibri" panose="020F0502020204030204" pitchFamily="34" charset="0"/>
                <a:hlinkClick r:id="rId4"/>
              </a:rPr>
              <a:t>www.csiro.au/en/work-with-us/services/research-and-development</a:t>
            </a:r>
            <a:r>
              <a:rPr lang="en-AU" sz="1800" b="0" i="0" u="none" strike="noStrike" dirty="0">
                <a:solidFill>
                  <a:srgbClr val="000000"/>
                </a:solidFill>
                <a:effectLst/>
                <a:latin typeface="Calibri" panose="020F0502020204030204" pitchFamily="34" charset="0"/>
              </a:rPr>
              <a:t> </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IP and Commercialisation: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Funding and programs: </a:t>
            </a:r>
            <a:r>
              <a:rPr lang="en-AU" sz="1800" b="0" i="0" u="sng" strike="noStrike" dirty="0">
                <a:solidFill>
                  <a:srgbClr val="004B87"/>
                </a:solidFill>
                <a:effectLst/>
                <a:latin typeface="Calibri" panose="020F0502020204030204" pitchFamily="34" charset="0"/>
                <a:hlinkClick r:id="rId6"/>
              </a:rPr>
              <a:t>www.csiro.au/en/work-with-us/funding-programs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Commercial innovation services: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Use our labs and facilities: </a:t>
            </a:r>
            <a:r>
              <a:rPr lang="en-AU" sz="1800" b="0" i="0" u="sng" strike="noStrike" dirty="0">
                <a:solidFill>
                  <a:srgbClr val="004B87"/>
                </a:solidFill>
                <a:effectLst/>
                <a:latin typeface="Calibri" panose="020F0502020204030204" pitchFamily="34" charset="0"/>
                <a:hlinkClick r:id="rId7"/>
              </a:rPr>
              <a:t>www.csiro.au/en/work-with-us/use-our-labs-facilities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Global collaboration: </a:t>
            </a:r>
            <a:r>
              <a:rPr lang="en-AU" sz="1800" b="0" i="0" u="sng" strike="noStrike" dirty="0">
                <a:solidFill>
                  <a:srgbClr val="004B87"/>
                </a:solidFill>
                <a:effectLst/>
                <a:latin typeface="Calibri" panose="020F0502020204030204" pitchFamily="34" charset="0"/>
                <a:hlinkClick r:id="rId8"/>
              </a:rPr>
              <a:t>www.csiro.au/en/work-with-us/international</a:t>
            </a:r>
            <a:r>
              <a:rPr lang="en-AU" sz="1800" b="0" i="0" u="none" strike="noStrike" dirty="0">
                <a:solidFill>
                  <a:srgbClr val="000000"/>
                </a:solidFill>
                <a:effectLst/>
                <a:latin typeface="Calibri" panose="020F0502020204030204" pitchFamily="34" charset="0"/>
              </a:rPr>
              <a:t> </a:t>
            </a:r>
            <a:r>
              <a:rPr lang="en-AU" sz="1800" b="0" i="0" dirty="0">
                <a:effectLst/>
                <a:latin typeface="Calibri" panose="020F0502020204030204" pitchFamily="34" charset="0"/>
              </a:rPr>
              <a:t>​</a:t>
            </a:r>
            <a:endParaRPr lang="en-AU" sz="1800" b="0" i="0" dirty="0">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67CA290D-F211-9FEC-1C95-D54264C78C74}"/>
              </a:ext>
            </a:extLst>
          </p:cNvPr>
          <p:cNvSpPr>
            <a:spLocks noGrp="1"/>
          </p:cNvSpPr>
          <p:nvPr>
            <p:ph type="sldNum" sz="quarter" idx="5"/>
          </p:nvPr>
        </p:nvSpPr>
        <p:spPr/>
        <p:txBody>
          <a:bodyPr/>
          <a:lstStyle/>
          <a:p>
            <a:fld id="{9A496215-5E4C-414D-A8DB-C38AA7CF7C2A}" type="slidenum">
              <a:rPr lang="en-AU" smtClean="0"/>
              <a:pPr/>
              <a:t>34</a:t>
            </a:fld>
            <a:endParaRPr lang="en-AU"/>
          </a:p>
        </p:txBody>
      </p:sp>
    </p:spTree>
    <p:extLst>
      <p:ext uri="{BB962C8B-B14F-4D97-AF65-F5344CB8AC3E}">
        <p14:creationId xmlns:p14="http://schemas.microsoft.com/office/powerpoint/2010/main" val="39197377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6967E-DF39-5F39-1DD6-0AAF330C0C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49F0BC-BBDB-79BB-55DF-285D6D8E5C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AAD5C7-893F-B55E-9A23-239A1220B7D0}"/>
              </a:ext>
            </a:extLst>
          </p:cNvPr>
          <p:cNvSpPr>
            <a:spLocks noGrp="1"/>
          </p:cNvSpPr>
          <p:nvPr>
            <p:ph type="body" idx="1"/>
          </p:nvPr>
        </p:nvSpPr>
        <p:spPr/>
        <p:txBody>
          <a:bodyPr/>
          <a:lstStyle/>
          <a:p>
            <a:pPr algn="l" rtl="0" fontAlgn="base"/>
            <a:r>
              <a:rPr lang="en-AU" sz="1800" b="0" i="0" u="none" strike="noStrike" dirty="0">
                <a:solidFill>
                  <a:srgbClr val="000000"/>
                </a:solidFill>
                <a:effectLst/>
                <a:latin typeface="Calibri" panose="020F0502020204030204" pitchFamily="34" charset="0"/>
              </a:rPr>
              <a:t>Organisations, large and small, capitalise on our solutions as catalysts for growth. Spanning a range of scientific disciplines across the various stages of the innovation lifecycle, we apply our research to inform policy, develop new industries and evolve existing sectors ensuring success into the future.</a:t>
            </a:r>
            <a:r>
              <a:rPr lang="en-US" sz="1800" b="0" i="0" dirty="0">
                <a:effectLst/>
                <a:latin typeface="Calibri" panose="020F0502020204030204" pitchFamily="34" charset="0"/>
              </a:rPr>
              <a:t>​</a:t>
            </a:r>
            <a:endParaRPr lang="en-US" sz="1800" b="0" i="0" dirty="0">
              <a:effectLst/>
            </a:endParaRPr>
          </a:p>
          <a:p>
            <a:pPr algn="l" rtl="0" fontAlgn="base"/>
            <a:r>
              <a:rPr lang="en-AU" sz="1800" b="0" i="0" dirty="0">
                <a:effectLst/>
                <a:latin typeface="Calibri" panose="020F0502020204030204" pitchFamily="34" charset="0"/>
              </a:rPr>
              <a:t>​</a:t>
            </a:r>
            <a:endParaRPr lang="en-AU" sz="1800" b="0" i="0" dirty="0">
              <a:effectLst/>
            </a:endParaRPr>
          </a:p>
          <a:p>
            <a:pPr algn="l" rtl="0" fontAlgn="base"/>
            <a:r>
              <a:rPr lang="en-AU" sz="1800" b="0" i="0" u="none" strike="noStrike" dirty="0">
                <a:solidFill>
                  <a:srgbClr val="000000"/>
                </a:solidFill>
                <a:effectLst/>
                <a:latin typeface="Calibri"/>
                <a:ea typeface="Calibri"/>
                <a:cs typeface="Calibri"/>
              </a:rPr>
              <a:t>Sources: </a:t>
            </a:r>
            <a:r>
              <a:rPr lang="en-AU" sz="1800" b="0" i="0" u="sng" strike="noStrike" dirty="0">
                <a:solidFill>
                  <a:srgbClr val="004B87"/>
                </a:solidFill>
                <a:effectLst/>
                <a:latin typeface="Calibri"/>
                <a:ea typeface="Calibri"/>
                <a:cs typeface="Calibri"/>
                <a:hlinkClick r:id="rId3"/>
              </a:rPr>
              <a:t>https://www.csiro.au/en/work-with-us</a:t>
            </a:r>
            <a:r>
              <a:rPr lang="en-AU" sz="1800" b="0" i="0" u="none" strike="noStrike" dirty="0">
                <a:solidFill>
                  <a:srgbClr val="000000"/>
                </a:solidFill>
                <a:effectLst/>
                <a:latin typeface="Calibri"/>
                <a:ea typeface="Calibri"/>
                <a:cs typeface="Calibri"/>
              </a:rPr>
              <a:t> </a:t>
            </a:r>
            <a:r>
              <a:rPr lang="en-US" sz="1800" b="0" i="0" dirty="0">
                <a:effectLst/>
                <a:latin typeface="Calibri"/>
                <a:ea typeface="Calibri"/>
                <a:cs typeface="Calibri"/>
              </a:rPr>
              <a:t>​</a:t>
            </a:r>
          </a:p>
          <a:p>
            <a:pPr algn="l" rtl="0" fontAlgn="base"/>
            <a:r>
              <a:rPr lang="en-AU" sz="1800" b="0" i="0" dirty="0">
                <a:effectLst/>
                <a:latin typeface="Calibri" panose="020F0502020204030204" pitchFamily="34" charset="0"/>
              </a:rPr>
              <a:t>​</a:t>
            </a:r>
            <a:endParaRPr lang="en-AU" sz="1800" b="0" i="0" dirty="0">
              <a:effectLst/>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Industry-focused research and development: </a:t>
            </a:r>
            <a:r>
              <a:rPr lang="en-AU" sz="1800" b="0" i="0" u="sng" strike="noStrike" dirty="0">
                <a:solidFill>
                  <a:srgbClr val="004B87"/>
                </a:solidFill>
                <a:effectLst/>
                <a:latin typeface="Calibri" panose="020F0502020204030204" pitchFamily="34" charset="0"/>
                <a:hlinkClick r:id="rId4"/>
              </a:rPr>
              <a:t>www.csiro.au/en/work-with-us/services/research-and-development</a:t>
            </a:r>
            <a:r>
              <a:rPr lang="en-AU" sz="1800" b="0" i="0" u="none" strike="noStrike" dirty="0">
                <a:solidFill>
                  <a:srgbClr val="000000"/>
                </a:solidFill>
                <a:effectLst/>
                <a:latin typeface="Calibri" panose="020F0502020204030204" pitchFamily="34" charset="0"/>
              </a:rPr>
              <a:t> </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IP and Commercialisation: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Funding and programs: </a:t>
            </a:r>
            <a:r>
              <a:rPr lang="en-AU" sz="1800" b="0" i="0" u="sng" strike="noStrike" dirty="0">
                <a:solidFill>
                  <a:srgbClr val="004B87"/>
                </a:solidFill>
                <a:effectLst/>
                <a:latin typeface="Calibri" panose="020F0502020204030204" pitchFamily="34" charset="0"/>
                <a:hlinkClick r:id="rId6"/>
              </a:rPr>
              <a:t>www.csiro.au/en/work-with-us/funding-programs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Commercial innovation services: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Use our labs and facilities: </a:t>
            </a:r>
            <a:r>
              <a:rPr lang="en-AU" sz="1800" b="0" i="0" u="sng" strike="noStrike" dirty="0">
                <a:solidFill>
                  <a:srgbClr val="004B87"/>
                </a:solidFill>
                <a:effectLst/>
                <a:latin typeface="Calibri" panose="020F0502020204030204" pitchFamily="34" charset="0"/>
                <a:hlinkClick r:id="rId7"/>
              </a:rPr>
              <a:t>www.csiro.au/en/work-with-us/use-our-labs-facilities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Global collaboration: </a:t>
            </a:r>
            <a:r>
              <a:rPr lang="en-AU" sz="1800" b="0" i="0" u="sng" strike="noStrike" dirty="0">
                <a:solidFill>
                  <a:srgbClr val="004B87"/>
                </a:solidFill>
                <a:effectLst/>
                <a:latin typeface="Calibri" panose="020F0502020204030204" pitchFamily="34" charset="0"/>
                <a:hlinkClick r:id="rId8"/>
              </a:rPr>
              <a:t>www.csiro.au/en/work-with-us/international</a:t>
            </a:r>
            <a:r>
              <a:rPr lang="en-AU" sz="1800" b="0" i="0" u="none" strike="noStrike" dirty="0">
                <a:solidFill>
                  <a:srgbClr val="000000"/>
                </a:solidFill>
                <a:effectLst/>
                <a:latin typeface="Calibri" panose="020F0502020204030204" pitchFamily="34" charset="0"/>
              </a:rPr>
              <a:t> </a:t>
            </a:r>
            <a:r>
              <a:rPr lang="en-AU" sz="1800" b="0" i="0" dirty="0">
                <a:effectLst/>
                <a:latin typeface="Calibri" panose="020F0502020204030204" pitchFamily="34" charset="0"/>
              </a:rPr>
              <a:t>​</a:t>
            </a:r>
            <a:endParaRPr lang="en-AU" sz="1800" b="0" i="0" dirty="0">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AB023DFE-777B-8955-8DC9-CAA7164847DB}"/>
              </a:ext>
            </a:extLst>
          </p:cNvPr>
          <p:cNvSpPr>
            <a:spLocks noGrp="1"/>
          </p:cNvSpPr>
          <p:nvPr>
            <p:ph type="sldNum" sz="quarter" idx="5"/>
          </p:nvPr>
        </p:nvSpPr>
        <p:spPr/>
        <p:txBody>
          <a:bodyPr/>
          <a:lstStyle/>
          <a:p>
            <a:fld id="{9A496215-5E4C-414D-A8DB-C38AA7CF7C2A}" type="slidenum">
              <a:rPr lang="en-AU" smtClean="0"/>
              <a:pPr/>
              <a:t>35</a:t>
            </a:fld>
            <a:endParaRPr lang="en-AU"/>
          </a:p>
        </p:txBody>
      </p:sp>
    </p:spTree>
    <p:extLst>
      <p:ext uri="{BB962C8B-B14F-4D97-AF65-F5344CB8AC3E}">
        <p14:creationId xmlns:p14="http://schemas.microsoft.com/office/powerpoint/2010/main" val="33338813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1FC82-B419-78E9-AB14-78737C3CCF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473C23-B4A6-3533-6BB7-F582738137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A67BCE-2A8D-825E-EECA-E0463A43B8F5}"/>
              </a:ext>
            </a:extLst>
          </p:cNvPr>
          <p:cNvSpPr>
            <a:spLocks noGrp="1"/>
          </p:cNvSpPr>
          <p:nvPr>
            <p:ph type="body" idx="1"/>
          </p:nvPr>
        </p:nvSpPr>
        <p:spPr/>
        <p:txBody>
          <a:bodyPr/>
          <a:lstStyle/>
          <a:p>
            <a:pPr algn="l" rtl="0" fontAlgn="base"/>
            <a:r>
              <a:rPr lang="en-AU" sz="1800" b="0" i="0" u="none" strike="noStrike" dirty="0">
                <a:solidFill>
                  <a:srgbClr val="000000"/>
                </a:solidFill>
                <a:effectLst/>
                <a:latin typeface="Calibri" panose="020F0502020204030204" pitchFamily="34" charset="0"/>
              </a:rPr>
              <a:t>Organisations, large and small, capitalise on our solutions as catalysts for growth. Spanning a range of scientific disciplines across the various stages of the innovation lifecycle, we apply our research to inform policy, develop new industries and evolve existing sectors ensuring success into the future.</a:t>
            </a:r>
            <a:r>
              <a:rPr lang="en-US" sz="1800" b="0" i="0" dirty="0">
                <a:effectLst/>
                <a:latin typeface="Calibri" panose="020F0502020204030204" pitchFamily="34" charset="0"/>
              </a:rPr>
              <a:t>​</a:t>
            </a:r>
            <a:endParaRPr lang="en-US" sz="1800" b="0" i="0" dirty="0">
              <a:effectLst/>
            </a:endParaRPr>
          </a:p>
          <a:p>
            <a:pPr algn="l" rtl="0" fontAlgn="base"/>
            <a:r>
              <a:rPr lang="en-AU" sz="1800" b="0" i="0" dirty="0">
                <a:effectLst/>
                <a:latin typeface="Calibri" panose="020F0502020204030204" pitchFamily="34" charset="0"/>
              </a:rPr>
              <a:t>​</a:t>
            </a:r>
            <a:endParaRPr lang="en-AU" sz="1800" b="0" i="0" dirty="0">
              <a:effectLst/>
            </a:endParaRPr>
          </a:p>
          <a:p>
            <a:pPr algn="l" rtl="0" fontAlgn="base"/>
            <a:r>
              <a:rPr lang="en-AU" sz="1800" b="0" i="0" u="none" strike="noStrike" dirty="0">
                <a:solidFill>
                  <a:srgbClr val="000000"/>
                </a:solidFill>
                <a:effectLst/>
                <a:latin typeface="Calibri"/>
                <a:ea typeface="Calibri"/>
                <a:cs typeface="Calibri"/>
              </a:rPr>
              <a:t>Sources: </a:t>
            </a:r>
            <a:r>
              <a:rPr lang="en-AU" sz="1800" b="0" i="0" u="sng" strike="noStrike" dirty="0">
                <a:solidFill>
                  <a:srgbClr val="004B87"/>
                </a:solidFill>
                <a:effectLst/>
                <a:latin typeface="Calibri"/>
                <a:ea typeface="Calibri"/>
                <a:cs typeface="Calibri"/>
                <a:hlinkClick r:id="rId3"/>
              </a:rPr>
              <a:t>https://www.csiro.au/en/work-with-us</a:t>
            </a:r>
            <a:r>
              <a:rPr lang="en-AU" sz="1800" b="0" i="0" u="none" strike="noStrike" dirty="0">
                <a:solidFill>
                  <a:srgbClr val="000000"/>
                </a:solidFill>
                <a:effectLst/>
                <a:latin typeface="Calibri"/>
                <a:ea typeface="Calibri"/>
                <a:cs typeface="Calibri"/>
              </a:rPr>
              <a:t> </a:t>
            </a:r>
            <a:r>
              <a:rPr lang="en-US" sz="1800" b="0" i="0" dirty="0">
                <a:effectLst/>
                <a:latin typeface="Calibri"/>
                <a:ea typeface="Calibri"/>
                <a:cs typeface="Calibri"/>
              </a:rPr>
              <a:t>​</a:t>
            </a:r>
          </a:p>
          <a:p>
            <a:pPr algn="l" rtl="0" fontAlgn="base"/>
            <a:r>
              <a:rPr lang="en-AU" sz="1800" b="0" i="0" dirty="0">
                <a:effectLst/>
                <a:latin typeface="Calibri" panose="020F0502020204030204" pitchFamily="34" charset="0"/>
              </a:rPr>
              <a:t>​</a:t>
            </a:r>
            <a:endParaRPr lang="en-AU" sz="1800" b="0" i="0" dirty="0">
              <a:effectLst/>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Industry-focused research and development: </a:t>
            </a:r>
            <a:r>
              <a:rPr lang="en-AU" sz="1800" b="0" i="0" u="sng" strike="noStrike" dirty="0">
                <a:solidFill>
                  <a:srgbClr val="004B87"/>
                </a:solidFill>
                <a:effectLst/>
                <a:latin typeface="Calibri" panose="020F0502020204030204" pitchFamily="34" charset="0"/>
                <a:hlinkClick r:id="rId4"/>
              </a:rPr>
              <a:t>www.csiro.au/en/work-with-us/services/research-and-development</a:t>
            </a:r>
            <a:r>
              <a:rPr lang="en-AU" sz="1800" b="0" i="0" u="none" strike="noStrike" dirty="0">
                <a:solidFill>
                  <a:srgbClr val="000000"/>
                </a:solidFill>
                <a:effectLst/>
                <a:latin typeface="Calibri" panose="020F0502020204030204" pitchFamily="34" charset="0"/>
              </a:rPr>
              <a:t> </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IP and Commercialisation: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Funding and programs: </a:t>
            </a:r>
            <a:r>
              <a:rPr lang="en-AU" sz="1800" b="0" i="0" u="sng" strike="noStrike" dirty="0">
                <a:solidFill>
                  <a:srgbClr val="004B87"/>
                </a:solidFill>
                <a:effectLst/>
                <a:latin typeface="Calibri" panose="020F0502020204030204" pitchFamily="34" charset="0"/>
                <a:hlinkClick r:id="rId6"/>
              </a:rPr>
              <a:t>www.csiro.au/en/work-with-us/funding-programs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Commercial innovation services: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Use our labs and facilities: </a:t>
            </a:r>
            <a:r>
              <a:rPr lang="en-AU" sz="1800" b="0" i="0" u="sng" strike="noStrike" dirty="0">
                <a:solidFill>
                  <a:srgbClr val="004B87"/>
                </a:solidFill>
                <a:effectLst/>
                <a:latin typeface="Calibri" panose="020F0502020204030204" pitchFamily="34" charset="0"/>
                <a:hlinkClick r:id="rId7"/>
              </a:rPr>
              <a:t>www.csiro.au/en/work-with-us/use-our-labs-facilities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Global collaboration: </a:t>
            </a:r>
            <a:r>
              <a:rPr lang="en-AU" sz="1800" b="0" i="0" u="sng" strike="noStrike" dirty="0">
                <a:solidFill>
                  <a:srgbClr val="004B87"/>
                </a:solidFill>
                <a:effectLst/>
                <a:latin typeface="Calibri" panose="020F0502020204030204" pitchFamily="34" charset="0"/>
                <a:hlinkClick r:id="rId8"/>
              </a:rPr>
              <a:t>www.csiro.au/en/work-with-us/international</a:t>
            </a:r>
            <a:r>
              <a:rPr lang="en-AU" sz="1800" b="0" i="0" u="none" strike="noStrike" dirty="0">
                <a:solidFill>
                  <a:srgbClr val="000000"/>
                </a:solidFill>
                <a:effectLst/>
                <a:latin typeface="Calibri" panose="020F0502020204030204" pitchFamily="34" charset="0"/>
              </a:rPr>
              <a:t> </a:t>
            </a:r>
            <a:r>
              <a:rPr lang="en-AU" sz="1800" b="0" i="0" dirty="0">
                <a:effectLst/>
                <a:latin typeface="Calibri" panose="020F0502020204030204" pitchFamily="34" charset="0"/>
              </a:rPr>
              <a:t>​</a:t>
            </a:r>
            <a:endParaRPr lang="en-AU" sz="1800" b="0" i="0" dirty="0">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6B6A424F-9968-96F3-1888-F9D2278BA51A}"/>
              </a:ext>
            </a:extLst>
          </p:cNvPr>
          <p:cNvSpPr>
            <a:spLocks noGrp="1"/>
          </p:cNvSpPr>
          <p:nvPr>
            <p:ph type="sldNum" sz="quarter" idx="5"/>
          </p:nvPr>
        </p:nvSpPr>
        <p:spPr/>
        <p:txBody>
          <a:bodyPr/>
          <a:lstStyle/>
          <a:p>
            <a:fld id="{9A496215-5E4C-414D-A8DB-C38AA7CF7C2A}" type="slidenum">
              <a:rPr lang="en-AU" smtClean="0"/>
              <a:pPr/>
              <a:t>36</a:t>
            </a:fld>
            <a:endParaRPr lang="en-AU"/>
          </a:p>
        </p:txBody>
      </p:sp>
    </p:spTree>
    <p:extLst>
      <p:ext uri="{BB962C8B-B14F-4D97-AF65-F5344CB8AC3E}">
        <p14:creationId xmlns:p14="http://schemas.microsoft.com/office/powerpoint/2010/main" val="17942889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0CEB7-A1AB-CD79-3C4D-9C9F31E7F3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3A8A91-19A9-FA64-78AD-8BA6A5EA6E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F04FEE-D930-C577-B618-6D91A3D9846C}"/>
              </a:ext>
            </a:extLst>
          </p:cNvPr>
          <p:cNvSpPr>
            <a:spLocks noGrp="1"/>
          </p:cNvSpPr>
          <p:nvPr>
            <p:ph type="body" idx="1"/>
          </p:nvPr>
        </p:nvSpPr>
        <p:spPr/>
        <p:txBody>
          <a:bodyPr/>
          <a:lstStyle/>
          <a:p>
            <a:pPr algn="l" rtl="0" fontAlgn="base"/>
            <a:r>
              <a:rPr lang="en-AU" sz="1800" b="0" i="0" u="none" strike="noStrike" dirty="0">
                <a:solidFill>
                  <a:srgbClr val="000000"/>
                </a:solidFill>
                <a:effectLst/>
                <a:latin typeface="Calibri" panose="020F0502020204030204" pitchFamily="34" charset="0"/>
              </a:rPr>
              <a:t>Organisations, large and small, capitalise on our solutions as catalysts for growth. Spanning a range of scientific disciplines across the various stages of the innovation lifecycle, we apply our research to inform policy, develop new industries and evolve existing sectors ensuring success into the future.</a:t>
            </a:r>
            <a:r>
              <a:rPr lang="en-US" sz="1800" b="0" i="0" dirty="0">
                <a:effectLst/>
                <a:latin typeface="Calibri" panose="020F0502020204030204" pitchFamily="34" charset="0"/>
              </a:rPr>
              <a:t>​</a:t>
            </a:r>
            <a:endParaRPr lang="en-US" sz="1800" b="0" i="0" dirty="0">
              <a:effectLst/>
            </a:endParaRPr>
          </a:p>
          <a:p>
            <a:pPr algn="l" rtl="0" fontAlgn="base"/>
            <a:r>
              <a:rPr lang="en-AU" sz="1800" b="0" i="0" dirty="0">
                <a:effectLst/>
                <a:latin typeface="Calibri" panose="020F0502020204030204" pitchFamily="34" charset="0"/>
              </a:rPr>
              <a:t>​</a:t>
            </a:r>
            <a:endParaRPr lang="en-AU" sz="1800" b="0" i="0" dirty="0">
              <a:effectLst/>
            </a:endParaRPr>
          </a:p>
          <a:p>
            <a:pPr algn="l" rtl="0" fontAlgn="base"/>
            <a:r>
              <a:rPr lang="en-AU" sz="1800" b="0" i="0" u="none" strike="noStrike" dirty="0">
                <a:solidFill>
                  <a:srgbClr val="000000"/>
                </a:solidFill>
                <a:effectLst/>
                <a:latin typeface="Calibri"/>
                <a:ea typeface="Calibri"/>
                <a:cs typeface="Calibri"/>
              </a:rPr>
              <a:t>Sources: </a:t>
            </a:r>
            <a:r>
              <a:rPr lang="en-AU" sz="1800" b="0" i="0" u="sng" strike="noStrike" dirty="0">
                <a:solidFill>
                  <a:srgbClr val="004B87"/>
                </a:solidFill>
                <a:effectLst/>
                <a:latin typeface="Calibri"/>
                <a:ea typeface="Calibri"/>
                <a:cs typeface="Calibri"/>
                <a:hlinkClick r:id="rId3"/>
              </a:rPr>
              <a:t>https://www.csiro.au/en/work-with-us</a:t>
            </a:r>
            <a:r>
              <a:rPr lang="en-AU" sz="1800" b="0" i="0" u="none" strike="noStrike" dirty="0">
                <a:solidFill>
                  <a:srgbClr val="000000"/>
                </a:solidFill>
                <a:effectLst/>
                <a:latin typeface="Calibri"/>
                <a:ea typeface="Calibri"/>
                <a:cs typeface="Calibri"/>
              </a:rPr>
              <a:t> </a:t>
            </a:r>
            <a:r>
              <a:rPr lang="en-US" sz="1800" b="0" i="0" dirty="0">
                <a:effectLst/>
                <a:latin typeface="Calibri"/>
                <a:ea typeface="Calibri"/>
                <a:cs typeface="Calibri"/>
              </a:rPr>
              <a:t>​</a:t>
            </a:r>
          </a:p>
          <a:p>
            <a:pPr algn="l" rtl="0" fontAlgn="base"/>
            <a:r>
              <a:rPr lang="en-AU" sz="1800" b="0" i="0" dirty="0">
                <a:effectLst/>
                <a:latin typeface="Calibri" panose="020F0502020204030204" pitchFamily="34" charset="0"/>
              </a:rPr>
              <a:t>​</a:t>
            </a:r>
            <a:endParaRPr lang="en-AU" sz="1800" b="0" i="0" dirty="0">
              <a:effectLst/>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Industry-focused research and development: </a:t>
            </a:r>
            <a:r>
              <a:rPr lang="en-AU" sz="1800" b="0" i="0" u="sng" strike="noStrike" dirty="0">
                <a:solidFill>
                  <a:srgbClr val="004B87"/>
                </a:solidFill>
                <a:effectLst/>
                <a:latin typeface="Calibri" panose="020F0502020204030204" pitchFamily="34" charset="0"/>
                <a:hlinkClick r:id="rId4"/>
              </a:rPr>
              <a:t>www.csiro.au/en/work-with-us/services/research-and-development</a:t>
            </a:r>
            <a:r>
              <a:rPr lang="en-AU" sz="1800" b="0" i="0" u="none" strike="noStrike" dirty="0">
                <a:solidFill>
                  <a:srgbClr val="000000"/>
                </a:solidFill>
                <a:effectLst/>
                <a:latin typeface="Calibri" panose="020F0502020204030204" pitchFamily="34" charset="0"/>
              </a:rPr>
              <a:t> </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IP and Commercialisation: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Funding and programs: </a:t>
            </a:r>
            <a:r>
              <a:rPr lang="en-AU" sz="1800" b="0" i="0" u="sng" strike="noStrike" dirty="0">
                <a:solidFill>
                  <a:srgbClr val="004B87"/>
                </a:solidFill>
                <a:effectLst/>
                <a:latin typeface="Calibri" panose="020F0502020204030204" pitchFamily="34" charset="0"/>
                <a:hlinkClick r:id="rId6"/>
              </a:rPr>
              <a:t>www.csiro.au/en/work-with-us/funding-programs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Commercial innovation services: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Use our labs and facilities: </a:t>
            </a:r>
            <a:r>
              <a:rPr lang="en-AU" sz="1800" b="0" i="0" u="sng" strike="noStrike" dirty="0">
                <a:solidFill>
                  <a:srgbClr val="004B87"/>
                </a:solidFill>
                <a:effectLst/>
                <a:latin typeface="Calibri" panose="020F0502020204030204" pitchFamily="34" charset="0"/>
                <a:hlinkClick r:id="rId7"/>
              </a:rPr>
              <a:t>www.csiro.au/en/work-with-us/use-our-labs-facilities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Global collaboration: </a:t>
            </a:r>
            <a:r>
              <a:rPr lang="en-AU" sz="1800" b="0" i="0" u="sng" strike="noStrike" dirty="0">
                <a:solidFill>
                  <a:srgbClr val="004B87"/>
                </a:solidFill>
                <a:effectLst/>
                <a:latin typeface="Calibri" panose="020F0502020204030204" pitchFamily="34" charset="0"/>
                <a:hlinkClick r:id="rId8"/>
              </a:rPr>
              <a:t>www.csiro.au/en/work-with-us/international</a:t>
            </a:r>
            <a:r>
              <a:rPr lang="en-AU" sz="1800" b="0" i="0" u="none" strike="noStrike" dirty="0">
                <a:solidFill>
                  <a:srgbClr val="000000"/>
                </a:solidFill>
                <a:effectLst/>
                <a:latin typeface="Calibri" panose="020F0502020204030204" pitchFamily="34" charset="0"/>
              </a:rPr>
              <a:t> </a:t>
            </a:r>
            <a:r>
              <a:rPr lang="en-AU" sz="1800" b="0" i="0" dirty="0">
                <a:effectLst/>
                <a:latin typeface="Calibri" panose="020F0502020204030204" pitchFamily="34" charset="0"/>
              </a:rPr>
              <a:t>​</a:t>
            </a:r>
            <a:endParaRPr lang="en-AU" sz="1800" b="0" i="0" dirty="0">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FD094EB2-6F8C-7FAE-B015-6FB9094BF462}"/>
              </a:ext>
            </a:extLst>
          </p:cNvPr>
          <p:cNvSpPr>
            <a:spLocks noGrp="1"/>
          </p:cNvSpPr>
          <p:nvPr>
            <p:ph type="sldNum" sz="quarter" idx="5"/>
          </p:nvPr>
        </p:nvSpPr>
        <p:spPr/>
        <p:txBody>
          <a:bodyPr/>
          <a:lstStyle/>
          <a:p>
            <a:fld id="{9A496215-5E4C-414D-A8DB-C38AA7CF7C2A}" type="slidenum">
              <a:rPr lang="en-AU" smtClean="0"/>
              <a:pPr/>
              <a:t>37</a:t>
            </a:fld>
            <a:endParaRPr lang="en-AU"/>
          </a:p>
        </p:txBody>
      </p:sp>
    </p:spTree>
    <p:extLst>
      <p:ext uri="{BB962C8B-B14F-4D97-AF65-F5344CB8AC3E}">
        <p14:creationId xmlns:p14="http://schemas.microsoft.com/office/powerpoint/2010/main" val="1756707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7223E-3182-D611-2BA5-710877F359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432C56-6189-0819-F1D9-2D88E042DA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EAAF11-D29E-DBF1-92F4-3A23F5CCD7A0}"/>
              </a:ext>
            </a:extLst>
          </p:cNvPr>
          <p:cNvSpPr>
            <a:spLocks noGrp="1"/>
          </p:cNvSpPr>
          <p:nvPr>
            <p:ph type="body" idx="1"/>
          </p:nvPr>
        </p:nvSpPr>
        <p:spPr/>
        <p:txBody>
          <a:bodyPr/>
          <a:lstStyle/>
          <a:p>
            <a:pPr algn="l" rtl="0" fontAlgn="base"/>
            <a:r>
              <a:rPr lang="en-AU" sz="1800" b="0" i="0" u="none" strike="noStrike" dirty="0">
                <a:solidFill>
                  <a:srgbClr val="000000"/>
                </a:solidFill>
                <a:effectLst/>
                <a:latin typeface="Calibri" panose="020F0502020204030204" pitchFamily="34" charset="0"/>
              </a:rPr>
              <a:t>Organisations, large and small, capitalise on our solutions as catalysts for growth. Spanning a range of scientific disciplines across the various stages of the innovation lifecycle, we apply our research to inform policy, develop new industries and evolve existing sectors ensuring success into the future.</a:t>
            </a:r>
            <a:r>
              <a:rPr lang="en-US" sz="1800" b="0" i="0" dirty="0">
                <a:effectLst/>
                <a:latin typeface="Calibri" panose="020F0502020204030204" pitchFamily="34" charset="0"/>
              </a:rPr>
              <a:t>​</a:t>
            </a:r>
            <a:endParaRPr lang="en-US" sz="1800" b="0" i="0" dirty="0">
              <a:effectLst/>
            </a:endParaRPr>
          </a:p>
          <a:p>
            <a:pPr algn="l" rtl="0" fontAlgn="base"/>
            <a:r>
              <a:rPr lang="en-AU" sz="1800" b="0" i="0" dirty="0">
                <a:effectLst/>
                <a:latin typeface="Calibri" panose="020F0502020204030204" pitchFamily="34" charset="0"/>
              </a:rPr>
              <a:t>​</a:t>
            </a:r>
            <a:endParaRPr lang="en-AU" sz="1800" b="0" i="0" dirty="0">
              <a:effectLst/>
            </a:endParaRPr>
          </a:p>
          <a:p>
            <a:pPr algn="l" rtl="0" fontAlgn="base"/>
            <a:r>
              <a:rPr lang="en-AU" sz="1800" b="0" i="0" u="none" strike="noStrike" dirty="0">
                <a:solidFill>
                  <a:srgbClr val="000000"/>
                </a:solidFill>
                <a:effectLst/>
                <a:latin typeface="Calibri"/>
                <a:ea typeface="Calibri"/>
                <a:cs typeface="Calibri"/>
              </a:rPr>
              <a:t>Sources: </a:t>
            </a:r>
            <a:r>
              <a:rPr lang="en-AU" sz="1800" b="0" i="0" u="sng" strike="noStrike" dirty="0">
                <a:solidFill>
                  <a:srgbClr val="004B87"/>
                </a:solidFill>
                <a:effectLst/>
                <a:latin typeface="Calibri"/>
                <a:ea typeface="Calibri"/>
                <a:cs typeface="Calibri"/>
                <a:hlinkClick r:id="rId3"/>
              </a:rPr>
              <a:t>https://www.csiro.au/en/work-with-us</a:t>
            </a:r>
            <a:r>
              <a:rPr lang="en-AU" sz="1800" b="0" i="0" u="none" strike="noStrike" dirty="0">
                <a:solidFill>
                  <a:srgbClr val="000000"/>
                </a:solidFill>
                <a:effectLst/>
                <a:latin typeface="Calibri"/>
                <a:ea typeface="Calibri"/>
                <a:cs typeface="Calibri"/>
              </a:rPr>
              <a:t> </a:t>
            </a:r>
            <a:r>
              <a:rPr lang="en-US" sz="1800" b="0" i="0" dirty="0">
                <a:effectLst/>
                <a:latin typeface="Calibri"/>
                <a:ea typeface="Calibri"/>
                <a:cs typeface="Calibri"/>
              </a:rPr>
              <a:t>​</a:t>
            </a:r>
          </a:p>
          <a:p>
            <a:pPr algn="l" rtl="0" fontAlgn="base"/>
            <a:r>
              <a:rPr lang="en-AU" sz="1800" b="0" i="0" dirty="0">
                <a:effectLst/>
                <a:latin typeface="Calibri" panose="020F0502020204030204" pitchFamily="34" charset="0"/>
              </a:rPr>
              <a:t>​</a:t>
            </a:r>
            <a:endParaRPr lang="en-AU" sz="1800" b="0" i="0" dirty="0">
              <a:effectLst/>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Industry-focused research and development: </a:t>
            </a:r>
            <a:r>
              <a:rPr lang="en-AU" sz="1800" b="0" i="0" u="sng" strike="noStrike" dirty="0">
                <a:solidFill>
                  <a:srgbClr val="004B87"/>
                </a:solidFill>
                <a:effectLst/>
                <a:latin typeface="Calibri" panose="020F0502020204030204" pitchFamily="34" charset="0"/>
                <a:hlinkClick r:id="rId4"/>
              </a:rPr>
              <a:t>www.csiro.au/en/work-with-us/services/research-and-development</a:t>
            </a:r>
            <a:r>
              <a:rPr lang="en-AU" sz="1800" b="0" i="0" u="none" strike="noStrike" dirty="0">
                <a:solidFill>
                  <a:srgbClr val="000000"/>
                </a:solidFill>
                <a:effectLst/>
                <a:latin typeface="Calibri" panose="020F0502020204030204" pitchFamily="34" charset="0"/>
              </a:rPr>
              <a:t> </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IP and Commercialisation: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Funding and programs: </a:t>
            </a:r>
            <a:r>
              <a:rPr lang="en-AU" sz="1800" b="0" i="0" u="sng" strike="noStrike" dirty="0">
                <a:solidFill>
                  <a:srgbClr val="004B87"/>
                </a:solidFill>
                <a:effectLst/>
                <a:latin typeface="Calibri" panose="020F0502020204030204" pitchFamily="34" charset="0"/>
                <a:hlinkClick r:id="rId6"/>
              </a:rPr>
              <a:t>www.csiro.au/en/work-with-us/funding-programs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Commercial innovation services: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Use our labs and facilities: </a:t>
            </a:r>
            <a:r>
              <a:rPr lang="en-AU" sz="1800" b="0" i="0" u="sng" strike="noStrike" dirty="0">
                <a:solidFill>
                  <a:srgbClr val="004B87"/>
                </a:solidFill>
                <a:effectLst/>
                <a:latin typeface="Calibri" panose="020F0502020204030204" pitchFamily="34" charset="0"/>
                <a:hlinkClick r:id="rId7"/>
              </a:rPr>
              <a:t>www.csiro.au/en/work-with-us/use-our-labs-facilities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Global collaboration: </a:t>
            </a:r>
            <a:r>
              <a:rPr lang="en-AU" sz="1800" b="0" i="0" u="sng" strike="noStrike" dirty="0">
                <a:solidFill>
                  <a:srgbClr val="004B87"/>
                </a:solidFill>
                <a:effectLst/>
                <a:latin typeface="Calibri" panose="020F0502020204030204" pitchFamily="34" charset="0"/>
                <a:hlinkClick r:id="rId8"/>
              </a:rPr>
              <a:t>www.csiro.au/en/work-with-us/international</a:t>
            </a:r>
            <a:r>
              <a:rPr lang="en-AU" sz="1800" b="0" i="0" u="none" strike="noStrike" dirty="0">
                <a:solidFill>
                  <a:srgbClr val="000000"/>
                </a:solidFill>
                <a:effectLst/>
                <a:latin typeface="Calibri" panose="020F0502020204030204" pitchFamily="34" charset="0"/>
              </a:rPr>
              <a:t> </a:t>
            </a:r>
            <a:r>
              <a:rPr lang="en-AU" sz="1800" b="0" i="0" dirty="0">
                <a:effectLst/>
                <a:latin typeface="Calibri" panose="020F0502020204030204" pitchFamily="34" charset="0"/>
              </a:rPr>
              <a:t>​</a:t>
            </a:r>
            <a:endParaRPr lang="en-AU" sz="1800" b="0" i="0" dirty="0">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030A273E-F2A3-ACA6-6895-74FB3EAF029F}"/>
              </a:ext>
            </a:extLst>
          </p:cNvPr>
          <p:cNvSpPr>
            <a:spLocks noGrp="1"/>
          </p:cNvSpPr>
          <p:nvPr>
            <p:ph type="sldNum" sz="quarter" idx="5"/>
          </p:nvPr>
        </p:nvSpPr>
        <p:spPr/>
        <p:txBody>
          <a:bodyPr/>
          <a:lstStyle/>
          <a:p>
            <a:fld id="{9A496215-5E4C-414D-A8DB-C38AA7CF7C2A}" type="slidenum">
              <a:rPr lang="en-AU" smtClean="0"/>
              <a:pPr/>
              <a:t>38</a:t>
            </a:fld>
            <a:endParaRPr lang="en-AU"/>
          </a:p>
        </p:txBody>
      </p:sp>
    </p:spTree>
    <p:extLst>
      <p:ext uri="{BB962C8B-B14F-4D97-AF65-F5344CB8AC3E}">
        <p14:creationId xmlns:p14="http://schemas.microsoft.com/office/powerpoint/2010/main" val="19364256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AC087-55F5-9C34-22B3-ED18DE26C8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7CAFA5-04F0-E4D8-164F-C71C347CF0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58FDD4-2C44-D2CF-314D-169B7A7A4207}"/>
              </a:ext>
            </a:extLst>
          </p:cNvPr>
          <p:cNvSpPr>
            <a:spLocks noGrp="1"/>
          </p:cNvSpPr>
          <p:nvPr>
            <p:ph type="body" idx="1"/>
          </p:nvPr>
        </p:nvSpPr>
        <p:spPr/>
        <p:txBody>
          <a:bodyPr/>
          <a:lstStyle/>
          <a:p>
            <a:pPr algn="l" rtl="0" fontAlgn="base"/>
            <a:r>
              <a:rPr lang="en-AU" sz="1800" b="0" i="0" u="none" strike="noStrike" dirty="0">
                <a:solidFill>
                  <a:srgbClr val="000000"/>
                </a:solidFill>
                <a:effectLst/>
                <a:latin typeface="Calibri" panose="020F0502020204030204" pitchFamily="34" charset="0"/>
              </a:rPr>
              <a:t>Organisations, large and small, capitalise on our solutions as catalysts for growth. Spanning a range of scientific disciplines across the various stages of the innovation lifecycle, we apply our research to inform policy, develop new industries and evolve existing sectors ensuring success into the future.</a:t>
            </a:r>
            <a:r>
              <a:rPr lang="en-US" sz="1800" b="0" i="0" dirty="0">
                <a:effectLst/>
                <a:latin typeface="Calibri" panose="020F0502020204030204" pitchFamily="34" charset="0"/>
              </a:rPr>
              <a:t>​</a:t>
            </a:r>
            <a:endParaRPr lang="en-US" sz="1800" b="0" i="0" dirty="0">
              <a:effectLst/>
            </a:endParaRPr>
          </a:p>
          <a:p>
            <a:pPr algn="l" rtl="0" fontAlgn="base"/>
            <a:r>
              <a:rPr lang="en-AU" sz="1800" b="0" i="0" dirty="0">
                <a:effectLst/>
                <a:latin typeface="Calibri" panose="020F0502020204030204" pitchFamily="34" charset="0"/>
              </a:rPr>
              <a:t>​</a:t>
            </a:r>
            <a:endParaRPr lang="en-AU" sz="1800" b="0" i="0" dirty="0">
              <a:effectLst/>
            </a:endParaRPr>
          </a:p>
          <a:p>
            <a:pPr algn="l" rtl="0" fontAlgn="base"/>
            <a:r>
              <a:rPr lang="en-AU" sz="1800" b="0" i="0" u="none" strike="noStrike" dirty="0">
                <a:solidFill>
                  <a:srgbClr val="000000"/>
                </a:solidFill>
                <a:effectLst/>
                <a:latin typeface="Calibri"/>
                <a:ea typeface="Calibri"/>
                <a:cs typeface="Calibri"/>
              </a:rPr>
              <a:t>Sources: </a:t>
            </a:r>
            <a:r>
              <a:rPr lang="en-AU" sz="1800" b="0" i="0" u="sng" strike="noStrike" dirty="0">
                <a:solidFill>
                  <a:srgbClr val="004B87"/>
                </a:solidFill>
                <a:effectLst/>
                <a:latin typeface="Calibri"/>
                <a:ea typeface="Calibri"/>
                <a:cs typeface="Calibri"/>
                <a:hlinkClick r:id="rId3"/>
              </a:rPr>
              <a:t>https://www.csiro.au/en/work-with-us</a:t>
            </a:r>
            <a:r>
              <a:rPr lang="en-AU" sz="1800" b="0" i="0" u="none" strike="noStrike" dirty="0">
                <a:solidFill>
                  <a:srgbClr val="000000"/>
                </a:solidFill>
                <a:effectLst/>
                <a:latin typeface="Calibri"/>
                <a:ea typeface="Calibri"/>
                <a:cs typeface="Calibri"/>
              </a:rPr>
              <a:t> </a:t>
            </a:r>
            <a:r>
              <a:rPr lang="en-US" sz="1800" b="0" i="0" dirty="0">
                <a:effectLst/>
                <a:latin typeface="Calibri"/>
                <a:ea typeface="Calibri"/>
                <a:cs typeface="Calibri"/>
              </a:rPr>
              <a:t>​</a:t>
            </a:r>
          </a:p>
          <a:p>
            <a:pPr algn="l" rtl="0" fontAlgn="base"/>
            <a:r>
              <a:rPr lang="en-AU" sz="1800" b="0" i="0" dirty="0">
                <a:effectLst/>
                <a:latin typeface="Calibri" panose="020F0502020204030204" pitchFamily="34" charset="0"/>
              </a:rPr>
              <a:t>​</a:t>
            </a:r>
            <a:endParaRPr lang="en-AU" sz="1800" b="0" i="0" dirty="0">
              <a:effectLst/>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Industry-focused research and development: </a:t>
            </a:r>
            <a:r>
              <a:rPr lang="en-AU" sz="1800" b="0" i="0" u="sng" strike="noStrike" dirty="0">
                <a:solidFill>
                  <a:srgbClr val="004B87"/>
                </a:solidFill>
                <a:effectLst/>
                <a:latin typeface="Calibri" panose="020F0502020204030204" pitchFamily="34" charset="0"/>
                <a:hlinkClick r:id="rId4"/>
              </a:rPr>
              <a:t>www.csiro.au/en/work-with-us/services/research-and-development</a:t>
            </a:r>
            <a:r>
              <a:rPr lang="en-AU" sz="1800" b="0" i="0" u="none" strike="noStrike" dirty="0">
                <a:solidFill>
                  <a:srgbClr val="000000"/>
                </a:solidFill>
                <a:effectLst/>
                <a:latin typeface="Calibri" panose="020F0502020204030204" pitchFamily="34" charset="0"/>
              </a:rPr>
              <a:t> </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IP and Commercialisation: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Funding and programs: </a:t>
            </a:r>
            <a:r>
              <a:rPr lang="en-AU" sz="1800" b="0" i="0" u="sng" strike="noStrike" dirty="0">
                <a:solidFill>
                  <a:srgbClr val="004B87"/>
                </a:solidFill>
                <a:effectLst/>
                <a:latin typeface="Calibri" panose="020F0502020204030204" pitchFamily="34" charset="0"/>
                <a:hlinkClick r:id="rId6"/>
              </a:rPr>
              <a:t>www.csiro.au/en/work-with-us/funding-programs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Commercial innovation services: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Use our labs and facilities: </a:t>
            </a:r>
            <a:r>
              <a:rPr lang="en-AU" sz="1800" b="0" i="0" u="sng" strike="noStrike" dirty="0">
                <a:solidFill>
                  <a:srgbClr val="004B87"/>
                </a:solidFill>
                <a:effectLst/>
                <a:latin typeface="Calibri" panose="020F0502020204030204" pitchFamily="34" charset="0"/>
                <a:hlinkClick r:id="rId7"/>
              </a:rPr>
              <a:t>www.csiro.au/en/work-with-us/use-our-labs-facilities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Global collaboration: </a:t>
            </a:r>
            <a:r>
              <a:rPr lang="en-AU" sz="1800" b="0" i="0" u="sng" strike="noStrike" dirty="0">
                <a:solidFill>
                  <a:srgbClr val="004B87"/>
                </a:solidFill>
                <a:effectLst/>
                <a:latin typeface="Calibri" panose="020F0502020204030204" pitchFamily="34" charset="0"/>
                <a:hlinkClick r:id="rId8"/>
              </a:rPr>
              <a:t>www.csiro.au/en/work-with-us/international</a:t>
            </a:r>
            <a:r>
              <a:rPr lang="en-AU" sz="1800" b="0" i="0" u="none" strike="noStrike" dirty="0">
                <a:solidFill>
                  <a:srgbClr val="000000"/>
                </a:solidFill>
                <a:effectLst/>
                <a:latin typeface="Calibri" panose="020F0502020204030204" pitchFamily="34" charset="0"/>
              </a:rPr>
              <a:t> </a:t>
            </a:r>
            <a:r>
              <a:rPr lang="en-AU" sz="1800" b="0" i="0" dirty="0">
                <a:effectLst/>
                <a:latin typeface="Calibri" panose="020F0502020204030204" pitchFamily="34" charset="0"/>
              </a:rPr>
              <a:t>​</a:t>
            </a:r>
            <a:endParaRPr lang="en-AU" sz="1800" b="0" i="0" dirty="0">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2FD69DB2-085B-E9AF-97BF-33824A4BEFE1}"/>
              </a:ext>
            </a:extLst>
          </p:cNvPr>
          <p:cNvSpPr>
            <a:spLocks noGrp="1"/>
          </p:cNvSpPr>
          <p:nvPr>
            <p:ph type="sldNum" sz="quarter" idx="5"/>
          </p:nvPr>
        </p:nvSpPr>
        <p:spPr/>
        <p:txBody>
          <a:bodyPr/>
          <a:lstStyle/>
          <a:p>
            <a:fld id="{9A496215-5E4C-414D-A8DB-C38AA7CF7C2A}" type="slidenum">
              <a:rPr lang="en-AU" smtClean="0"/>
              <a:pPr/>
              <a:t>39</a:t>
            </a:fld>
            <a:endParaRPr lang="en-AU"/>
          </a:p>
        </p:txBody>
      </p:sp>
    </p:spTree>
    <p:extLst>
      <p:ext uri="{BB962C8B-B14F-4D97-AF65-F5344CB8AC3E}">
        <p14:creationId xmlns:p14="http://schemas.microsoft.com/office/powerpoint/2010/main" val="2658122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220F6-81F2-D916-9BA1-82CB173198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7F8A52-18E5-9F30-8C7B-C7163BB128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A52F4D-8EF2-647C-C736-54C06421FC80}"/>
              </a:ext>
            </a:extLst>
          </p:cNvPr>
          <p:cNvSpPr>
            <a:spLocks noGrp="1"/>
          </p:cNvSpPr>
          <p:nvPr>
            <p:ph type="body" idx="1"/>
          </p:nvPr>
        </p:nvSpPr>
        <p:spPr/>
        <p:txBody>
          <a:bodyPr/>
          <a:lstStyle/>
          <a:p>
            <a:pPr algn="l" rtl="0" fontAlgn="base"/>
            <a:r>
              <a:rPr lang="en-AU" sz="1800" b="0" i="0" u="none" strike="noStrike" dirty="0">
                <a:solidFill>
                  <a:srgbClr val="000000"/>
                </a:solidFill>
                <a:effectLst/>
                <a:latin typeface="Calibri" panose="020F0502020204030204" pitchFamily="34" charset="0"/>
              </a:rPr>
              <a:t>Organisations, large and small, capitalise on our solutions as catalysts for growth. Spanning a range of scientific disciplines across the various stages of the innovation lifecycle, we apply our research to inform policy, develop new industries and evolve existing sectors ensuring success into the future.</a:t>
            </a:r>
            <a:r>
              <a:rPr lang="en-US" sz="1800" b="0" i="0" dirty="0">
                <a:effectLst/>
                <a:latin typeface="Calibri" panose="020F0502020204030204" pitchFamily="34" charset="0"/>
              </a:rPr>
              <a:t>​</a:t>
            </a:r>
            <a:endParaRPr lang="en-US" sz="1800" b="0" i="0" dirty="0">
              <a:effectLst/>
            </a:endParaRPr>
          </a:p>
          <a:p>
            <a:pPr algn="l" rtl="0" fontAlgn="base"/>
            <a:r>
              <a:rPr lang="en-AU" sz="1800" b="0" i="0" dirty="0">
                <a:effectLst/>
                <a:latin typeface="Calibri" panose="020F0502020204030204" pitchFamily="34" charset="0"/>
              </a:rPr>
              <a:t>​</a:t>
            </a:r>
            <a:endParaRPr lang="en-AU" sz="1800" b="0" i="0" dirty="0">
              <a:effectLst/>
            </a:endParaRPr>
          </a:p>
          <a:p>
            <a:pPr algn="l" rtl="0" fontAlgn="base"/>
            <a:r>
              <a:rPr lang="en-AU" sz="1800" b="0" i="0" u="none" strike="noStrike" dirty="0">
                <a:solidFill>
                  <a:srgbClr val="000000"/>
                </a:solidFill>
                <a:effectLst/>
                <a:latin typeface="Calibri"/>
                <a:ea typeface="Calibri"/>
                <a:cs typeface="Calibri"/>
              </a:rPr>
              <a:t>Sources: </a:t>
            </a:r>
            <a:r>
              <a:rPr lang="en-AU" sz="1800" b="0" i="0" u="sng" strike="noStrike" dirty="0">
                <a:solidFill>
                  <a:srgbClr val="004B87"/>
                </a:solidFill>
                <a:effectLst/>
                <a:latin typeface="Calibri"/>
                <a:ea typeface="Calibri"/>
                <a:cs typeface="Calibri"/>
                <a:hlinkClick r:id="rId3"/>
              </a:rPr>
              <a:t>https://www.csiro.au/en/work-with-us</a:t>
            </a:r>
            <a:r>
              <a:rPr lang="en-AU" sz="1800" b="0" i="0" u="none" strike="noStrike" dirty="0">
                <a:solidFill>
                  <a:srgbClr val="000000"/>
                </a:solidFill>
                <a:effectLst/>
                <a:latin typeface="Calibri"/>
                <a:ea typeface="Calibri"/>
                <a:cs typeface="Calibri"/>
              </a:rPr>
              <a:t> </a:t>
            </a:r>
            <a:r>
              <a:rPr lang="en-US" sz="1800" b="0" i="0" dirty="0">
                <a:effectLst/>
                <a:latin typeface="Calibri"/>
                <a:ea typeface="Calibri"/>
                <a:cs typeface="Calibri"/>
              </a:rPr>
              <a:t>​</a:t>
            </a:r>
          </a:p>
          <a:p>
            <a:pPr algn="l" rtl="0" fontAlgn="base"/>
            <a:r>
              <a:rPr lang="en-AU" sz="1800" b="0" i="0" dirty="0">
                <a:effectLst/>
                <a:latin typeface="Calibri" panose="020F0502020204030204" pitchFamily="34" charset="0"/>
              </a:rPr>
              <a:t>​</a:t>
            </a:r>
            <a:endParaRPr lang="en-AU" sz="1800" b="0" i="0" dirty="0">
              <a:effectLst/>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Industry-focused research and development: </a:t>
            </a:r>
            <a:r>
              <a:rPr lang="en-AU" sz="1800" b="0" i="0" u="sng" strike="noStrike" dirty="0">
                <a:solidFill>
                  <a:srgbClr val="004B87"/>
                </a:solidFill>
                <a:effectLst/>
                <a:latin typeface="Calibri" panose="020F0502020204030204" pitchFamily="34" charset="0"/>
                <a:hlinkClick r:id="rId4"/>
              </a:rPr>
              <a:t>www.csiro.au/en/work-with-us/services/research-and-development</a:t>
            </a:r>
            <a:r>
              <a:rPr lang="en-AU" sz="1800" b="0" i="0" u="none" strike="noStrike" dirty="0">
                <a:solidFill>
                  <a:srgbClr val="000000"/>
                </a:solidFill>
                <a:effectLst/>
                <a:latin typeface="Calibri" panose="020F0502020204030204" pitchFamily="34" charset="0"/>
              </a:rPr>
              <a:t> </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IP and Commercialisation: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Funding and programs: </a:t>
            </a:r>
            <a:r>
              <a:rPr lang="en-AU" sz="1800" b="0" i="0" u="sng" strike="noStrike" dirty="0">
                <a:solidFill>
                  <a:srgbClr val="004B87"/>
                </a:solidFill>
                <a:effectLst/>
                <a:latin typeface="Calibri" panose="020F0502020204030204" pitchFamily="34" charset="0"/>
                <a:hlinkClick r:id="rId6"/>
              </a:rPr>
              <a:t>www.csiro.au/en/work-with-us/funding-programs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Commercial innovation services: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Use our labs and facilities: </a:t>
            </a:r>
            <a:r>
              <a:rPr lang="en-AU" sz="1800" b="0" i="0" u="sng" strike="noStrike" dirty="0">
                <a:solidFill>
                  <a:srgbClr val="004B87"/>
                </a:solidFill>
                <a:effectLst/>
                <a:latin typeface="Calibri" panose="020F0502020204030204" pitchFamily="34" charset="0"/>
                <a:hlinkClick r:id="rId7"/>
              </a:rPr>
              <a:t>www.csiro.au/en/work-with-us/use-our-labs-facilities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Global collaboration: </a:t>
            </a:r>
            <a:r>
              <a:rPr lang="en-AU" sz="1800" b="0" i="0" u="sng" strike="noStrike" dirty="0">
                <a:solidFill>
                  <a:srgbClr val="004B87"/>
                </a:solidFill>
                <a:effectLst/>
                <a:latin typeface="Calibri" panose="020F0502020204030204" pitchFamily="34" charset="0"/>
                <a:hlinkClick r:id="rId8"/>
              </a:rPr>
              <a:t>www.csiro.au/en/work-with-us/international</a:t>
            </a:r>
            <a:r>
              <a:rPr lang="en-AU" sz="1800" b="0" i="0" u="none" strike="noStrike" dirty="0">
                <a:solidFill>
                  <a:srgbClr val="000000"/>
                </a:solidFill>
                <a:effectLst/>
                <a:latin typeface="Calibri" panose="020F0502020204030204" pitchFamily="34" charset="0"/>
              </a:rPr>
              <a:t> </a:t>
            </a:r>
            <a:r>
              <a:rPr lang="en-AU" sz="1800" b="0" i="0" dirty="0">
                <a:effectLst/>
                <a:latin typeface="Calibri" panose="020F0502020204030204" pitchFamily="34" charset="0"/>
              </a:rPr>
              <a:t>​</a:t>
            </a:r>
            <a:endParaRPr lang="en-AU" sz="1800" b="0" i="0" dirty="0">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0EC0EF1E-B87F-B3C8-0F4B-9E16B71978D9}"/>
              </a:ext>
            </a:extLst>
          </p:cNvPr>
          <p:cNvSpPr>
            <a:spLocks noGrp="1"/>
          </p:cNvSpPr>
          <p:nvPr>
            <p:ph type="sldNum" sz="quarter" idx="5"/>
          </p:nvPr>
        </p:nvSpPr>
        <p:spPr/>
        <p:txBody>
          <a:bodyPr/>
          <a:lstStyle/>
          <a:p>
            <a:fld id="{9A496215-5E4C-414D-A8DB-C38AA7CF7C2A}" type="slidenum">
              <a:rPr lang="en-AU" smtClean="0"/>
              <a:pPr/>
              <a:t>4</a:t>
            </a:fld>
            <a:endParaRPr lang="en-AU"/>
          </a:p>
        </p:txBody>
      </p:sp>
    </p:spTree>
    <p:extLst>
      <p:ext uri="{BB962C8B-B14F-4D97-AF65-F5344CB8AC3E}">
        <p14:creationId xmlns:p14="http://schemas.microsoft.com/office/powerpoint/2010/main" val="4283610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FF044-275F-09C2-E3E3-ECC8C538E6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09C02C-71DD-2292-5C72-3E8949EA3E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E3725A-18D9-DD55-9AD8-EA2AF8301D04}"/>
              </a:ext>
            </a:extLst>
          </p:cNvPr>
          <p:cNvSpPr>
            <a:spLocks noGrp="1"/>
          </p:cNvSpPr>
          <p:nvPr>
            <p:ph type="body" idx="1"/>
          </p:nvPr>
        </p:nvSpPr>
        <p:spPr/>
        <p:txBody>
          <a:bodyPr/>
          <a:lstStyle/>
          <a:p>
            <a:pPr algn="l" rtl="0" fontAlgn="base"/>
            <a:r>
              <a:rPr lang="en-AU" sz="1800" b="0" i="0" u="none" strike="noStrike" dirty="0">
                <a:solidFill>
                  <a:srgbClr val="000000"/>
                </a:solidFill>
                <a:effectLst/>
                <a:latin typeface="Calibri" panose="020F0502020204030204" pitchFamily="34" charset="0"/>
              </a:rPr>
              <a:t>Organisations, large and small, capitalise on our solutions as catalysts for growth. Spanning a range of scientific disciplines across the various stages of the innovation lifecycle, we apply our research to inform policy, develop new industries and evolve existing sectors ensuring success into the future.</a:t>
            </a:r>
            <a:r>
              <a:rPr lang="en-US" sz="1800" b="0" i="0" dirty="0">
                <a:effectLst/>
                <a:latin typeface="Calibri" panose="020F0502020204030204" pitchFamily="34" charset="0"/>
              </a:rPr>
              <a:t>​</a:t>
            </a:r>
            <a:endParaRPr lang="en-US" sz="1800" b="0" i="0" dirty="0">
              <a:effectLst/>
            </a:endParaRPr>
          </a:p>
          <a:p>
            <a:pPr algn="l" rtl="0" fontAlgn="base"/>
            <a:r>
              <a:rPr lang="en-AU" sz="1800" b="0" i="0" dirty="0">
                <a:effectLst/>
                <a:latin typeface="Calibri" panose="020F0502020204030204" pitchFamily="34" charset="0"/>
              </a:rPr>
              <a:t>​</a:t>
            </a:r>
            <a:endParaRPr lang="en-AU" sz="1800" b="0" i="0" dirty="0">
              <a:effectLst/>
            </a:endParaRPr>
          </a:p>
          <a:p>
            <a:pPr algn="l" rtl="0" fontAlgn="base"/>
            <a:r>
              <a:rPr lang="en-AU" sz="1800" b="0" i="0" u="none" strike="noStrike" dirty="0">
                <a:solidFill>
                  <a:srgbClr val="000000"/>
                </a:solidFill>
                <a:effectLst/>
                <a:latin typeface="Calibri"/>
                <a:ea typeface="Calibri"/>
                <a:cs typeface="Calibri"/>
              </a:rPr>
              <a:t>Sources: </a:t>
            </a:r>
            <a:r>
              <a:rPr lang="en-AU" sz="1800" b="0" i="0" u="sng" strike="noStrike" dirty="0">
                <a:solidFill>
                  <a:srgbClr val="004B87"/>
                </a:solidFill>
                <a:effectLst/>
                <a:latin typeface="Calibri"/>
                <a:ea typeface="Calibri"/>
                <a:cs typeface="Calibri"/>
                <a:hlinkClick r:id="rId3"/>
              </a:rPr>
              <a:t>https://www.csiro.au/en/work-with-us</a:t>
            </a:r>
            <a:r>
              <a:rPr lang="en-AU" sz="1800" b="0" i="0" u="none" strike="noStrike" dirty="0">
                <a:solidFill>
                  <a:srgbClr val="000000"/>
                </a:solidFill>
                <a:effectLst/>
                <a:latin typeface="Calibri"/>
                <a:ea typeface="Calibri"/>
                <a:cs typeface="Calibri"/>
              </a:rPr>
              <a:t> </a:t>
            </a:r>
            <a:r>
              <a:rPr lang="en-US" sz="1800" b="0" i="0" dirty="0">
                <a:effectLst/>
                <a:latin typeface="Calibri"/>
                <a:ea typeface="Calibri"/>
                <a:cs typeface="Calibri"/>
              </a:rPr>
              <a:t>​</a:t>
            </a:r>
          </a:p>
          <a:p>
            <a:pPr algn="l" rtl="0" fontAlgn="base"/>
            <a:r>
              <a:rPr lang="en-AU" sz="1800" b="0" i="0" dirty="0">
                <a:effectLst/>
                <a:latin typeface="Calibri" panose="020F0502020204030204" pitchFamily="34" charset="0"/>
              </a:rPr>
              <a:t>​</a:t>
            </a:r>
            <a:endParaRPr lang="en-AU" sz="1800" b="0" i="0" dirty="0">
              <a:effectLst/>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Industry-focused research and development: </a:t>
            </a:r>
            <a:r>
              <a:rPr lang="en-AU" sz="1800" b="0" i="0" u="sng" strike="noStrike" dirty="0">
                <a:solidFill>
                  <a:srgbClr val="004B87"/>
                </a:solidFill>
                <a:effectLst/>
                <a:latin typeface="Calibri" panose="020F0502020204030204" pitchFamily="34" charset="0"/>
                <a:hlinkClick r:id="rId4"/>
              </a:rPr>
              <a:t>www.csiro.au/en/work-with-us/services/research-and-development</a:t>
            </a:r>
            <a:r>
              <a:rPr lang="en-AU" sz="1800" b="0" i="0" u="none" strike="noStrike" dirty="0">
                <a:solidFill>
                  <a:srgbClr val="000000"/>
                </a:solidFill>
                <a:effectLst/>
                <a:latin typeface="Calibri" panose="020F0502020204030204" pitchFamily="34" charset="0"/>
              </a:rPr>
              <a:t> </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IP and Commercialisation: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Funding and programs: </a:t>
            </a:r>
            <a:r>
              <a:rPr lang="en-AU" sz="1800" b="0" i="0" u="sng" strike="noStrike" dirty="0">
                <a:solidFill>
                  <a:srgbClr val="004B87"/>
                </a:solidFill>
                <a:effectLst/>
                <a:latin typeface="Calibri" panose="020F0502020204030204" pitchFamily="34" charset="0"/>
                <a:hlinkClick r:id="rId6"/>
              </a:rPr>
              <a:t>www.csiro.au/en/work-with-us/funding-programs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Commercial innovation services: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Use our labs and facilities: </a:t>
            </a:r>
            <a:r>
              <a:rPr lang="en-AU" sz="1800" b="0" i="0" u="sng" strike="noStrike" dirty="0">
                <a:solidFill>
                  <a:srgbClr val="004B87"/>
                </a:solidFill>
                <a:effectLst/>
                <a:latin typeface="Calibri" panose="020F0502020204030204" pitchFamily="34" charset="0"/>
                <a:hlinkClick r:id="rId7"/>
              </a:rPr>
              <a:t>www.csiro.au/en/work-with-us/use-our-labs-facilities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Global collaboration: </a:t>
            </a:r>
            <a:r>
              <a:rPr lang="en-AU" sz="1800" b="0" i="0" u="sng" strike="noStrike" dirty="0">
                <a:solidFill>
                  <a:srgbClr val="004B87"/>
                </a:solidFill>
                <a:effectLst/>
                <a:latin typeface="Calibri" panose="020F0502020204030204" pitchFamily="34" charset="0"/>
                <a:hlinkClick r:id="rId8"/>
              </a:rPr>
              <a:t>www.csiro.au/en/work-with-us/international</a:t>
            </a:r>
            <a:r>
              <a:rPr lang="en-AU" sz="1800" b="0" i="0" u="none" strike="noStrike" dirty="0">
                <a:solidFill>
                  <a:srgbClr val="000000"/>
                </a:solidFill>
                <a:effectLst/>
                <a:latin typeface="Calibri" panose="020F0502020204030204" pitchFamily="34" charset="0"/>
              </a:rPr>
              <a:t> </a:t>
            </a:r>
            <a:r>
              <a:rPr lang="en-AU" sz="1800" b="0" i="0" dirty="0">
                <a:effectLst/>
                <a:latin typeface="Calibri" panose="020F0502020204030204" pitchFamily="34" charset="0"/>
              </a:rPr>
              <a:t>​</a:t>
            </a:r>
            <a:endParaRPr lang="en-AU" sz="1800" b="0" i="0" dirty="0">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4E88C611-153D-F42D-5F04-867908781D2C}"/>
              </a:ext>
            </a:extLst>
          </p:cNvPr>
          <p:cNvSpPr>
            <a:spLocks noGrp="1"/>
          </p:cNvSpPr>
          <p:nvPr>
            <p:ph type="sldNum" sz="quarter" idx="5"/>
          </p:nvPr>
        </p:nvSpPr>
        <p:spPr/>
        <p:txBody>
          <a:bodyPr/>
          <a:lstStyle/>
          <a:p>
            <a:fld id="{9A496215-5E4C-414D-A8DB-C38AA7CF7C2A}" type="slidenum">
              <a:rPr lang="en-AU" smtClean="0"/>
              <a:pPr/>
              <a:t>5</a:t>
            </a:fld>
            <a:endParaRPr lang="en-AU"/>
          </a:p>
        </p:txBody>
      </p:sp>
    </p:spTree>
    <p:extLst>
      <p:ext uri="{BB962C8B-B14F-4D97-AF65-F5344CB8AC3E}">
        <p14:creationId xmlns:p14="http://schemas.microsoft.com/office/powerpoint/2010/main" val="1634650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C6B05-9A3F-5DFA-FDB9-DA834C4418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FAB7C6-3F9A-9408-A926-556DEE8AB83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6053591-B651-4240-C357-906FAED34CF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b="0" i="0" dirty="0">
              <a:effectLst/>
            </a:endParaRPr>
          </a:p>
        </p:txBody>
      </p:sp>
      <p:sp>
        <p:nvSpPr>
          <p:cNvPr id="4" name="Slide Number Placeholder 3">
            <a:extLst>
              <a:ext uri="{FF2B5EF4-FFF2-40B4-BE49-F238E27FC236}">
                <a16:creationId xmlns:a16="http://schemas.microsoft.com/office/drawing/2014/main" id="{5A5CC9F1-A0CF-B41A-97E9-9FC18DE3150B}"/>
              </a:ext>
            </a:extLst>
          </p:cNvPr>
          <p:cNvSpPr>
            <a:spLocks noGrp="1"/>
          </p:cNvSpPr>
          <p:nvPr>
            <p:ph type="sldNum" sz="quarter" idx="5"/>
          </p:nvPr>
        </p:nvSpPr>
        <p:spPr/>
        <p:txBody>
          <a:bodyPr/>
          <a:lstStyle/>
          <a:p>
            <a:fld id="{9A496215-5E4C-414D-A8DB-C38AA7CF7C2A}" type="slidenum">
              <a:rPr lang="en-AU" smtClean="0"/>
              <a:pPr/>
              <a:t>6</a:t>
            </a:fld>
            <a:endParaRPr lang="en-AU"/>
          </a:p>
        </p:txBody>
      </p:sp>
    </p:spTree>
    <p:extLst>
      <p:ext uri="{BB962C8B-B14F-4D97-AF65-F5344CB8AC3E}">
        <p14:creationId xmlns:p14="http://schemas.microsoft.com/office/powerpoint/2010/main" val="1483511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32E23-3612-66BB-5134-9C20AF1ECE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486A2D-C85D-8034-BBE6-154EEB7DB8E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F93FF80-F6AA-7C83-0422-FE2A0702B79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b="0" i="0" dirty="0">
              <a:effectLst/>
            </a:endParaRPr>
          </a:p>
        </p:txBody>
      </p:sp>
      <p:sp>
        <p:nvSpPr>
          <p:cNvPr id="4" name="Slide Number Placeholder 3">
            <a:extLst>
              <a:ext uri="{FF2B5EF4-FFF2-40B4-BE49-F238E27FC236}">
                <a16:creationId xmlns:a16="http://schemas.microsoft.com/office/drawing/2014/main" id="{3E447891-9394-2237-69CF-8BBBBD3F84A7}"/>
              </a:ext>
            </a:extLst>
          </p:cNvPr>
          <p:cNvSpPr>
            <a:spLocks noGrp="1"/>
          </p:cNvSpPr>
          <p:nvPr>
            <p:ph type="sldNum" sz="quarter" idx="5"/>
          </p:nvPr>
        </p:nvSpPr>
        <p:spPr/>
        <p:txBody>
          <a:bodyPr/>
          <a:lstStyle/>
          <a:p>
            <a:fld id="{9A496215-5E4C-414D-A8DB-C38AA7CF7C2A}" type="slidenum">
              <a:rPr lang="en-AU" smtClean="0"/>
              <a:pPr/>
              <a:t>7</a:t>
            </a:fld>
            <a:endParaRPr lang="en-AU"/>
          </a:p>
        </p:txBody>
      </p:sp>
    </p:spTree>
    <p:extLst>
      <p:ext uri="{BB962C8B-B14F-4D97-AF65-F5344CB8AC3E}">
        <p14:creationId xmlns:p14="http://schemas.microsoft.com/office/powerpoint/2010/main" val="556474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AC3F1-76CA-C4B2-BAE6-4209BFA7EB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7CC9E9-5C3A-F07E-D0EE-710F9C0FCF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9C99CE-2DA3-2D3A-DDAF-3A575C7C1C06}"/>
              </a:ext>
            </a:extLst>
          </p:cNvPr>
          <p:cNvSpPr>
            <a:spLocks noGrp="1"/>
          </p:cNvSpPr>
          <p:nvPr>
            <p:ph type="body" idx="1"/>
          </p:nvPr>
        </p:nvSpPr>
        <p:spPr/>
        <p:txBody>
          <a:bodyPr/>
          <a:lstStyle/>
          <a:p>
            <a:pPr algn="l" rtl="0" fontAlgn="base"/>
            <a:r>
              <a:rPr lang="en-AU" sz="1800" b="0" i="0" u="none" strike="noStrike" dirty="0">
                <a:solidFill>
                  <a:srgbClr val="000000"/>
                </a:solidFill>
                <a:effectLst/>
                <a:latin typeface="Calibri" panose="020F0502020204030204" pitchFamily="34" charset="0"/>
              </a:rPr>
              <a:t>Organisations, large and small, capitalise on our solutions as catalysts for growth. Spanning a range of scientific disciplines across the various stages of the innovation lifecycle, we apply our research to inform policy, develop new industries and evolve existing sectors ensuring success into the future.</a:t>
            </a:r>
            <a:r>
              <a:rPr lang="en-US" sz="1800" b="0" i="0" dirty="0">
                <a:effectLst/>
                <a:latin typeface="Calibri" panose="020F0502020204030204" pitchFamily="34" charset="0"/>
              </a:rPr>
              <a:t>​</a:t>
            </a:r>
            <a:endParaRPr lang="en-US" sz="1800" b="0" i="0" dirty="0">
              <a:effectLst/>
            </a:endParaRPr>
          </a:p>
          <a:p>
            <a:pPr algn="l" rtl="0" fontAlgn="base"/>
            <a:r>
              <a:rPr lang="en-AU" sz="1800" b="0" i="0" dirty="0">
                <a:effectLst/>
                <a:latin typeface="Calibri" panose="020F0502020204030204" pitchFamily="34" charset="0"/>
              </a:rPr>
              <a:t>​</a:t>
            </a:r>
            <a:endParaRPr lang="en-AU" sz="1800" b="0" i="0" dirty="0">
              <a:effectLst/>
            </a:endParaRPr>
          </a:p>
          <a:p>
            <a:pPr algn="l" rtl="0" fontAlgn="base"/>
            <a:r>
              <a:rPr lang="en-AU" sz="1800" b="0" i="0" u="none" strike="noStrike" dirty="0">
                <a:solidFill>
                  <a:srgbClr val="000000"/>
                </a:solidFill>
                <a:effectLst/>
                <a:latin typeface="Calibri"/>
                <a:ea typeface="Calibri"/>
                <a:cs typeface="Calibri"/>
              </a:rPr>
              <a:t>Sources: </a:t>
            </a:r>
            <a:r>
              <a:rPr lang="en-AU" sz="1800" b="0" i="0" u="sng" strike="noStrike" dirty="0">
                <a:solidFill>
                  <a:srgbClr val="004B87"/>
                </a:solidFill>
                <a:effectLst/>
                <a:latin typeface="Calibri"/>
                <a:ea typeface="Calibri"/>
                <a:cs typeface="Calibri"/>
                <a:hlinkClick r:id="rId3"/>
              </a:rPr>
              <a:t>https://www.csiro.au/en/work-with-us</a:t>
            </a:r>
            <a:r>
              <a:rPr lang="en-AU" sz="1800" b="0" i="0" u="none" strike="noStrike" dirty="0">
                <a:solidFill>
                  <a:srgbClr val="000000"/>
                </a:solidFill>
                <a:effectLst/>
                <a:latin typeface="Calibri"/>
                <a:ea typeface="Calibri"/>
                <a:cs typeface="Calibri"/>
              </a:rPr>
              <a:t> </a:t>
            </a:r>
            <a:r>
              <a:rPr lang="en-US" sz="1800" b="0" i="0" dirty="0">
                <a:effectLst/>
                <a:latin typeface="Calibri"/>
                <a:ea typeface="Calibri"/>
                <a:cs typeface="Calibri"/>
              </a:rPr>
              <a:t>​</a:t>
            </a:r>
          </a:p>
          <a:p>
            <a:pPr algn="l" rtl="0" fontAlgn="base"/>
            <a:r>
              <a:rPr lang="en-AU" sz="1800" b="0" i="0" dirty="0">
                <a:effectLst/>
                <a:latin typeface="Calibri" panose="020F0502020204030204" pitchFamily="34" charset="0"/>
              </a:rPr>
              <a:t>​</a:t>
            </a:r>
            <a:endParaRPr lang="en-AU" sz="1800" b="0" i="0" dirty="0">
              <a:effectLst/>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Industry-focused research and development: </a:t>
            </a:r>
            <a:r>
              <a:rPr lang="en-AU" sz="1800" b="0" i="0" u="sng" strike="noStrike" dirty="0">
                <a:solidFill>
                  <a:srgbClr val="004B87"/>
                </a:solidFill>
                <a:effectLst/>
                <a:latin typeface="Calibri" panose="020F0502020204030204" pitchFamily="34" charset="0"/>
                <a:hlinkClick r:id="rId4"/>
              </a:rPr>
              <a:t>www.csiro.au/en/work-with-us/services/research-and-development</a:t>
            </a:r>
            <a:r>
              <a:rPr lang="en-AU" sz="1800" b="0" i="0" u="none" strike="noStrike" dirty="0">
                <a:solidFill>
                  <a:srgbClr val="000000"/>
                </a:solidFill>
                <a:effectLst/>
                <a:latin typeface="Calibri" panose="020F0502020204030204" pitchFamily="34" charset="0"/>
              </a:rPr>
              <a:t> </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IP and Commercialisation: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Funding and programs: </a:t>
            </a:r>
            <a:r>
              <a:rPr lang="en-AU" sz="1800" b="0" i="0" u="sng" strike="noStrike" dirty="0">
                <a:solidFill>
                  <a:srgbClr val="004B87"/>
                </a:solidFill>
                <a:effectLst/>
                <a:latin typeface="Calibri" panose="020F0502020204030204" pitchFamily="34" charset="0"/>
                <a:hlinkClick r:id="rId6"/>
              </a:rPr>
              <a:t>www.csiro.au/en/work-with-us/funding-programs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Commercial innovation services: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Use our labs and facilities: </a:t>
            </a:r>
            <a:r>
              <a:rPr lang="en-AU" sz="1800" b="0" i="0" u="sng" strike="noStrike" dirty="0">
                <a:solidFill>
                  <a:srgbClr val="004B87"/>
                </a:solidFill>
                <a:effectLst/>
                <a:latin typeface="Calibri" panose="020F0502020204030204" pitchFamily="34" charset="0"/>
                <a:hlinkClick r:id="rId7"/>
              </a:rPr>
              <a:t>www.csiro.au/en/work-with-us/use-our-labs-facilities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Global collaboration: </a:t>
            </a:r>
            <a:r>
              <a:rPr lang="en-AU" sz="1800" b="0" i="0" u="sng" strike="noStrike" dirty="0">
                <a:solidFill>
                  <a:srgbClr val="004B87"/>
                </a:solidFill>
                <a:effectLst/>
                <a:latin typeface="Calibri" panose="020F0502020204030204" pitchFamily="34" charset="0"/>
                <a:hlinkClick r:id="rId8"/>
              </a:rPr>
              <a:t>www.csiro.au/en/work-with-us/international</a:t>
            </a:r>
            <a:r>
              <a:rPr lang="en-AU" sz="1800" b="0" i="0" u="none" strike="noStrike" dirty="0">
                <a:solidFill>
                  <a:srgbClr val="000000"/>
                </a:solidFill>
                <a:effectLst/>
                <a:latin typeface="Calibri" panose="020F0502020204030204" pitchFamily="34" charset="0"/>
              </a:rPr>
              <a:t> </a:t>
            </a:r>
            <a:r>
              <a:rPr lang="en-AU" sz="1800" b="0" i="0" dirty="0">
                <a:effectLst/>
                <a:latin typeface="Calibri" panose="020F0502020204030204" pitchFamily="34" charset="0"/>
              </a:rPr>
              <a:t>​</a:t>
            </a:r>
            <a:endParaRPr lang="en-AU" sz="1800" b="0" i="0" dirty="0">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0F40A677-CCE0-7022-97E9-C4E0EC9751A9}"/>
              </a:ext>
            </a:extLst>
          </p:cNvPr>
          <p:cNvSpPr>
            <a:spLocks noGrp="1"/>
          </p:cNvSpPr>
          <p:nvPr>
            <p:ph type="sldNum" sz="quarter" idx="5"/>
          </p:nvPr>
        </p:nvSpPr>
        <p:spPr/>
        <p:txBody>
          <a:bodyPr/>
          <a:lstStyle/>
          <a:p>
            <a:fld id="{9A496215-5E4C-414D-A8DB-C38AA7CF7C2A}" type="slidenum">
              <a:rPr lang="en-AU" smtClean="0"/>
              <a:pPr/>
              <a:t>8</a:t>
            </a:fld>
            <a:endParaRPr lang="en-AU"/>
          </a:p>
        </p:txBody>
      </p:sp>
    </p:spTree>
    <p:extLst>
      <p:ext uri="{BB962C8B-B14F-4D97-AF65-F5344CB8AC3E}">
        <p14:creationId xmlns:p14="http://schemas.microsoft.com/office/powerpoint/2010/main" val="3532995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A5447-A76F-B28E-FBB2-AB865E553A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B286D3-F821-3EA2-C9B3-20FA2694CC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5D0E8D-EF51-8A41-A618-D01ACE7AE182}"/>
              </a:ext>
            </a:extLst>
          </p:cNvPr>
          <p:cNvSpPr>
            <a:spLocks noGrp="1"/>
          </p:cNvSpPr>
          <p:nvPr>
            <p:ph type="body" idx="1"/>
          </p:nvPr>
        </p:nvSpPr>
        <p:spPr/>
        <p:txBody>
          <a:bodyPr/>
          <a:lstStyle/>
          <a:p>
            <a:pPr algn="l" rtl="0" fontAlgn="base"/>
            <a:r>
              <a:rPr lang="en-AU" sz="1800" b="0" i="0" u="none" strike="noStrike" dirty="0">
                <a:solidFill>
                  <a:srgbClr val="000000"/>
                </a:solidFill>
                <a:effectLst/>
                <a:latin typeface="Calibri" panose="020F0502020204030204" pitchFamily="34" charset="0"/>
              </a:rPr>
              <a:t>Organisations, large and small, capitalise on our solutions as catalysts for growth. Spanning a range of scientific disciplines across the various stages of the innovation lifecycle, we apply our research to inform policy, develop new industries and evolve existing sectors ensuring success into the future.</a:t>
            </a:r>
            <a:r>
              <a:rPr lang="en-US" sz="1800" b="0" i="0" dirty="0">
                <a:effectLst/>
                <a:latin typeface="Calibri" panose="020F0502020204030204" pitchFamily="34" charset="0"/>
              </a:rPr>
              <a:t>​</a:t>
            </a:r>
            <a:endParaRPr lang="en-US" sz="1800" b="0" i="0" dirty="0">
              <a:effectLst/>
            </a:endParaRPr>
          </a:p>
          <a:p>
            <a:pPr algn="l" rtl="0" fontAlgn="base"/>
            <a:r>
              <a:rPr lang="en-AU" sz="1800" b="0" i="0" dirty="0">
                <a:effectLst/>
                <a:latin typeface="Calibri" panose="020F0502020204030204" pitchFamily="34" charset="0"/>
              </a:rPr>
              <a:t>​</a:t>
            </a:r>
            <a:endParaRPr lang="en-AU" sz="1800" b="0" i="0" dirty="0">
              <a:effectLst/>
            </a:endParaRPr>
          </a:p>
          <a:p>
            <a:pPr algn="l" rtl="0" fontAlgn="base"/>
            <a:r>
              <a:rPr lang="en-AU" sz="1800" b="0" i="0" u="none" strike="noStrike" dirty="0">
                <a:solidFill>
                  <a:srgbClr val="000000"/>
                </a:solidFill>
                <a:effectLst/>
                <a:latin typeface="Calibri"/>
                <a:ea typeface="Calibri"/>
                <a:cs typeface="Calibri"/>
              </a:rPr>
              <a:t>Sources: </a:t>
            </a:r>
            <a:r>
              <a:rPr lang="en-AU" sz="1800" b="0" i="0" u="sng" strike="noStrike" dirty="0">
                <a:solidFill>
                  <a:srgbClr val="004B87"/>
                </a:solidFill>
                <a:effectLst/>
                <a:latin typeface="Calibri"/>
                <a:ea typeface="Calibri"/>
                <a:cs typeface="Calibri"/>
                <a:hlinkClick r:id="rId3"/>
              </a:rPr>
              <a:t>https://www.csiro.au/en/work-with-us</a:t>
            </a:r>
            <a:r>
              <a:rPr lang="en-AU" sz="1800" b="0" i="0" u="none" strike="noStrike" dirty="0">
                <a:solidFill>
                  <a:srgbClr val="000000"/>
                </a:solidFill>
                <a:effectLst/>
                <a:latin typeface="Calibri"/>
                <a:ea typeface="Calibri"/>
                <a:cs typeface="Calibri"/>
              </a:rPr>
              <a:t> </a:t>
            </a:r>
            <a:r>
              <a:rPr lang="en-US" sz="1800" b="0" i="0" dirty="0">
                <a:effectLst/>
                <a:latin typeface="Calibri"/>
                <a:ea typeface="Calibri"/>
                <a:cs typeface="Calibri"/>
              </a:rPr>
              <a:t>​</a:t>
            </a:r>
          </a:p>
          <a:p>
            <a:pPr algn="l" rtl="0" fontAlgn="base"/>
            <a:r>
              <a:rPr lang="en-AU" sz="1800" b="0" i="0" dirty="0">
                <a:effectLst/>
                <a:latin typeface="Calibri" panose="020F0502020204030204" pitchFamily="34" charset="0"/>
              </a:rPr>
              <a:t>​</a:t>
            </a:r>
            <a:endParaRPr lang="en-AU" sz="1800" b="0" i="0" dirty="0">
              <a:effectLst/>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Industry-focused research and development: </a:t>
            </a:r>
            <a:r>
              <a:rPr lang="en-AU" sz="1800" b="0" i="0" u="sng" strike="noStrike" dirty="0">
                <a:solidFill>
                  <a:srgbClr val="004B87"/>
                </a:solidFill>
                <a:effectLst/>
                <a:latin typeface="Calibri" panose="020F0502020204030204" pitchFamily="34" charset="0"/>
                <a:hlinkClick r:id="rId4"/>
              </a:rPr>
              <a:t>www.csiro.au/en/work-with-us/services/research-and-development</a:t>
            </a:r>
            <a:r>
              <a:rPr lang="en-AU" sz="1800" b="0" i="0" u="none" strike="noStrike" dirty="0">
                <a:solidFill>
                  <a:srgbClr val="000000"/>
                </a:solidFill>
                <a:effectLst/>
                <a:latin typeface="Calibri" panose="020F0502020204030204" pitchFamily="34" charset="0"/>
              </a:rPr>
              <a:t> </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IP and Commercialisation: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Funding and programs: </a:t>
            </a:r>
            <a:r>
              <a:rPr lang="en-AU" sz="1800" b="0" i="0" u="sng" strike="noStrike" dirty="0">
                <a:solidFill>
                  <a:srgbClr val="004B87"/>
                </a:solidFill>
                <a:effectLst/>
                <a:latin typeface="Calibri" panose="020F0502020204030204" pitchFamily="34" charset="0"/>
                <a:hlinkClick r:id="rId6"/>
              </a:rPr>
              <a:t>www.csiro.au/en/work-with-us/funding-programs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Commercial innovation services: </a:t>
            </a:r>
            <a:r>
              <a:rPr lang="en-AU" sz="1800" b="0" i="0" u="sng" strike="noStrike" dirty="0">
                <a:solidFill>
                  <a:srgbClr val="004B87"/>
                </a:solidFill>
                <a:effectLst/>
                <a:latin typeface="Calibri" panose="020F0502020204030204" pitchFamily="34" charset="0"/>
                <a:hlinkClick r:id="rId5"/>
              </a:rPr>
              <a:t>www.csiro.au/en/work-with-us/ip-commercialisation</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Use our labs and facilities: </a:t>
            </a:r>
            <a:r>
              <a:rPr lang="en-AU" sz="1800" b="0" i="0" u="sng" strike="noStrike" dirty="0">
                <a:solidFill>
                  <a:srgbClr val="004B87"/>
                </a:solidFill>
                <a:effectLst/>
                <a:latin typeface="Calibri" panose="020F0502020204030204" pitchFamily="34" charset="0"/>
                <a:hlinkClick r:id="rId7"/>
              </a:rPr>
              <a:t>www.csiro.au/en/work-with-us/use-our-labs-facilities</a:t>
            </a:r>
            <a:r>
              <a:rPr lang="en-US" sz="1800" b="0" i="0" dirty="0">
                <a:effectLst/>
                <a:latin typeface="Calibri" panose="020F0502020204030204" pitchFamily="34" charset="0"/>
              </a:rPr>
              <a:t>​</a:t>
            </a:r>
            <a:endParaRPr lang="en-AU" sz="1800" b="0" i="0" dirty="0">
              <a:effectLst/>
              <a:latin typeface="Arial" panose="020B0604020202020204" pitchFamily="34" charset="0"/>
            </a:endParaRPr>
          </a:p>
          <a:p>
            <a:pPr marL="180000" indent="-180000" algn="l" rtl="0" fontAlgn="base">
              <a:buFont typeface="Arial" panose="020B0604020202020204" pitchFamily="34" charset="0"/>
              <a:buChar char="•"/>
            </a:pPr>
            <a:r>
              <a:rPr lang="en-AU" sz="1800" b="0" i="0" u="none" strike="noStrike" dirty="0">
                <a:solidFill>
                  <a:srgbClr val="000000"/>
                </a:solidFill>
                <a:effectLst/>
                <a:latin typeface="Calibri" panose="020F0502020204030204" pitchFamily="34" charset="0"/>
              </a:rPr>
              <a:t>Global collaboration: </a:t>
            </a:r>
            <a:r>
              <a:rPr lang="en-AU" sz="1800" b="0" i="0" u="sng" strike="noStrike" dirty="0">
                <a:solidFill>
                  <a:srgbClr val="004B87"/>
                </a:solidFill>
                <a:effectLst/>
                <a:latin typeface="Calibri" panose="020F0502020204030204" pitchFamily="34" charset="0"/>
                <a:hlinkClick r:id="rId8"/>
              </a:rPr>
              <a:t>www.csiro.au/en/work-with-us/international</a:t>
            </a:r>
            <a:r>
              <a:rPr lang="en-AU" sz="1800" b="0" i="0" u="none" strike="noStrike" dirty="0">
                <a:solidFill>
                  <a:srgbClr val="000000"/>
                </a:solidFill>
                <a:effectLst/>
                <a:latin typeface="Calibri" panose="020F0502020204030204" pitchFamily="34" charset="0"/>
              </a:rPr>
              <a:t> </a:t>
            </a:r>
            <a:r>
              <a:rPr lang="en-AU" sz="1800" b="0" i="0" dirty="0">
                <a:effectLst/>
                <a:latin typeface="Calibri" panose="020F0502020204030204" pitchFamily="34" charset="0"/>
              </a:rPr>
              <a:t>​</a:t>
            </a:r>
            <a:endParaRPr lang="en-AU" sz="1800" b="0" i="0" dirty="0">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0D10F61E-8BB6-3C6B-ADE6-A8D921378DDF}"/>
              </a:ext>
            </a:extLst>
          </p:cNvPr>
          <p:cNvSpPr>
            <a:spLocks noGrp="1"/>
          </p:cNvSpPr>
          <p:nvPr>
            <p:ph type="sldNum" sz="quarter" idx="5"/>
          </p:nvPr>
        </p:nvSpPr>
        <p:spPr/>
        <p:txBody>
          <a:bodyPr/>
          <a:lstStyle/>
          <a:p>
            <a:fld id="{9A496215-5E4C-414D-A8DB-C38AA7CF7C2A}" type="slidenum">
              <a:rPr lang="en-AU" smtClean="0"/>
              <a:pPr/>
              <a:t>9</a:t>
            </a:fld>
            <a:endParaRPr lang="en-AU"/>
          </a:p>
        </p:txBody>
      </p:sp>
    </p:spTree>
    <p:extLst>
      <p:ext uri="{BB962C8B-B14F-4D97-AF65-F5344CB8AC3E}">
        <p14:creationId xmlns:p14="http://schemas.microsoft.com/office/powerpoint/2010/main" val="39221995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GB"/>
              <a:t>Click to edit Master title style</a:t>
            </a:r>
            <a:endParaRPr lang="en-AU" dirty="0"/>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AU" dirty="0"/>
          </a:p>
        </p:txBody>
      </p:sp>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p:cNvPicPr>
            <a:picLocks noChangeAspect="1"/>
          </p:cNvPicPr>
          <p:nvPr userDrawn="1"/>
        </p:nvPicPr>
        <p:blipFill>
          <a:blip r:embed="rId2"/>
          <a:stretch>
            <a:fillRect/>
          </a:stretch>
        </p:blipFill>
        <p:spPr>
          <a:xfrm>
            <a:off x="251520" y="267494"/>
            <a:ext cx="720080" cy="720080"/>
          </a:xfrm>
          <a:prstGeom prst="rect">
            <a:avLst/>
          </a:prstGeom>
        </p:spPr>
      </p:pic>
      <p:sp>
        <p:nvSpPr>
          <p:cNvPr id="11" name="Rectangle 10"/>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spTree>
    <p:extLst>
      <p:ext uri="{BB962C8B-B14F-4D97-AF65-F5344CB8AC3E}">
        <p14:creationId xmlns:p14="http://schemas.microsoft.com/office/powerpoint/2010/main" val="1775978711"/>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1620" userDrawn="1">
          <p15:clr>
            <a:srgbClr val="FBAE40"/>
          </p15:clr>
        </p15:guide>
        <p15:guide id="3" pos="5602" userDrawn="1">
          <p15:clr>
            <a:srgbClr val="FBAE40"/>
          </p15:clr>
        </p15:guide>
        <p15:guide id="4" pos="15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4" name="Title 3"/>
          <p:cNvSpPr>
            <a:spLocks noGrp="1"/>
          </p:cNvSpPr>
          <p:nvPr>
            <p:ph type="title"/>
          </p:nvPr>
        </p:nvSpPr>
        <p:spPr/>
        <p:txBody>
          <a:bodyPr/>
          <a:lstStyle>
            <a:lvl1pPr>
              <a:defRPr>
                <a:solidFill>
                  <a:schemeClr val="accent1"/>
                </a:solidFill>
              </a:defRPr>
            </a:lvl1pPr>
          </a:lstStyle>
          <a:p>
            <a:r>
              <a:rPr lang="en-GB"/>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22426976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9647519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dirty="0"/>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Footer Placeholder 3"/>
          <p:cNvSpPr>
            <a:spLocks noGrp="1"/>
          </p:cNvSpPr>
          <p:nvPr>
            <p:ph type="ftr" sz="quarter" idx="10"/>
          </p:nvPr>
        </p:nvSpPr>
        <p:spPr/>
        <p:txBody>
          <a:bodyPr/>
          <a:lstStyle/>
          <a:p>
            <a:r>
              <a:rPr lang="en-AU"/>
              <a:t>Presentation title  |  Presenter name</a:t>
            </a:r>
            <a:endParaRPr lang="en-AU" dirty="0"/>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6642754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131590"/>
            <a:ext cx="8640958" cy="3070944"/>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Text Placeholder 7"/>
          <p:cNvSpPr>
            <a:spLocks noGrp="1"/>
          </p:cNvSpPr>
          <p:nvPr>
            <p:ph type="body" sz="quarter" idx="13" hasCustomPrompt="1"/>
          </p:nvPr>
        </p:nvSpPr>
        <p:spPr>
          <a:xfrm>
            <a:off x="261850" y="267494"/>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dirty="0"/>
              <a:t>Click to edit Master title style</a:t>
            </a:r>
          </a:p>
          <a:p>
            <a:pPr lvl="1"/>
            <a:r>
              <a:rPr lang="en-US" dirty="0"/>
              <a:t>Second level</a:t>
            </a:r>
          </a:p>
        </p:txBody>
      </p:sp>
      <p:sp>
        <p:nvSpPr>
          <p:cNvPr id="2" name="Footer Placeholder 1"/>
          <p:cNvSpPr>
            <a:spLocks noGrp="1"/>
          </p:cNvSpPr>
          <p:nvPr>
            <p:ph type="ftr" sz="quarter" idx="14"/>
          </p:nvPr>
        </p:nvSpPr>
        <p:spPr/>
        <p:txBody>
          <a:bodyPr/>
          <a:lstStyle/>
          <a:p>
            <a:r>
              <a:rPr lang="en-AU"/>
              <a:t>Presentation title  |  Presenter name</a:t>
            </a:r>
            <a:endParaRPr lang="en-AU" dirty="0"/>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9419339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674295"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9954104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54887027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7132117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endParaRPr lang="en-AU" dirty="0"/>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6351679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tatement Layout +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55556648-49D5-4B5B-92D5-2DB59DEB5992}"/>
              </a:ext>
            </a:extLst>
          </p:cNvPr>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dirty="0"/>
          </a:p>
        </p:txBody>
      </p:sp>
      <p:sp>
        <p:nvSpPr>
          <p:cNvPr id="5" name="Content Placeholder 2"/>
          <p:cNvSpPr>
            <a:spLocks noGrp="1"/>
          </p:cNvSpPr>
          <p:nvPr>
            <p:ph idx="1"/>
          </p:nvPr>
        </p:nvSpPr>
        <p:spPr>
          <a:xfrm>
            <a:off x="251520" y="2859782"/>
            <a:ext cx="7920880" cy="2016224"/>
          </a:xfrm>
        </p:spPr>
        <p:txBody>
          <a:bodyPr/>
          <a:lstStyle>
            <a:lvl1pPr>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87071576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131590"/>
            <a:ext cx="7200800" cy="3600400"/>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0078357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27" name="Rectangle 26"/>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579862"/>
            <a:ext cx="5760640" cy="1008112"/>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3" name="Title 22"/>
          <p:cNvSpPr>
            <a:spLocks noGrp="1"/>
          </p:cNvSpPr>
          <p:nvPr>
            <p:ph type="title"/>
          </p:nvPr>
        </p:nvSpPr>
        <p:spPr>
          <a:xfrm>
            <a:off x="251521" y="2715766"/>
            <a:ext cx="6048671" cy="576064"/>
          </a:xfrm>
        </p:spPr>
        <p:txBody>
          <a:bodyPr anchor="b" anchorCtr="0">
            <a:noAutofit/>
          </a:bodyPr>
          <a:lstStyle>
            <a:lvl1pPr>
              <a:defRPr sz="3600">
                <a:solidFill>
                  <a:schemeClr val="accent3"/>
                </a:solidFill>
              </a:defRPr>
            </a:lvl1pPr>
          </a:lstStyle>
          <a:p>
            <a:r>
              <a:rPr lang="en-US" dirty="0"/>
              <a:t>Click to edit Master title style</a:t>
            </a:r>
            <a:endParaRPr lang="en-AU" dirty="0"/>
          </a:p>
        </p:txBody>
      </p:sp>
      <p:pic>
        <p:nvPicPr>
          <p:cNvPr id="7" name="Graphic 6">
            <a:extLst>
              <a:ext uri="{FF2B5EF4-FFF2-40B4-BE49-F238E27FC236}">
                <a16:creationId xmlns:a16="http://schemas.microsoft.com/office/drawing/2014/main" id="{E95FEBB1-2FB4-404D-B517-C1502B5932F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70450" y="4213438"/>
            <a:ext cx="2731182" cy="684000"/>
          </a:xfrm>
          <a:prstGeom prst="rect">
            <a:avLst/>
          </a:prstGeom>
        </p:spPr>
      </p:pic>
      <p:sp>
        <p:nvSpPr>
          <p:cNvPr id="9" name="Rectangle 8">
            <a:extLst>
              <a:ext uri="{FF2B5EF4-FFF2-40B4-BE49-F238E27FC236}">
                <a16:creationId xmlns:a16="http://schemas.microsoft.com/office/drawing/2014/main" id="{F93F3E07-2251-45C6-9608-F9B7BC275A58}"/>
              </a:ext>
            </a:extLst>
          </p:cNvPr>
          <p:cNvSpPr/>
          <p:nvPr userDrawn="1"/>
        </p:nvSpPr>
        <p:spPr>
          <a:xfrm>
            <a:off x="251520" y="4850173"/>
            <a:ext cx="5184576" cy="138499"/>
          </a:xfrm>
          <a:prstGeom prst="rect">
            <a:avLst/>
          </a:prstGeom>
        </p:spPr>
        <p:txBody>
          <a:bodyPr wrap="square" lIns="0" tIns="0" rIns="0" bIns="0">
            <a:spAutoFit/>
          </a:bodyPr>
          <a:lstStyle/>
          <a:p>
            <a:pPr algn="l">
              <a:lnSpc>
                <a:spcPct val="90000"/>
              </a:lnSpc>
            </a:pPr>
            <a:r>
              <a:rPr lang="en-AU" sz="1000" dirty="0">
                <a:solidFill>
                  <a:schemeClr val="accent3"/>
                </a:solidFill>
              </a:rPr>
              <a:t>Operated by CSIRO, Australia’s National Science Agency, on behalf of the nation</a:t>
            </a:r>
          </a:p>
        </p:txBody>
      </p:sp>
    </p:spTree>
    <p:extLst>
      <p:ext uri="{BB962C8B-B14F-4D97-AF65-F5344CB8AC3E}">
        <p14:creationId xmlns:p14="http://schemas.microsoft.com/office/powerpoint/2010/main" val="1720923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GB"/>
              <a:t>Click to edit Master title style</a:t>
            </a:r>
            <a:endParaRPr lang="en-AU" dirty="0"/>
          </a:p>
        </p:txBody>
      </p:sp>
      <p:sp>
        <p:nvSpPr>
          <p:cNvPr id="3" name="Content Placeholder 2"/>
          <p:cNvSpPr>
            <a:spLocks noGrp="1"/>
          </p:cNvSpPr>
          <p:nvPr>
            <p:ph idx="1"/>
          </p:nvPr>
        </p:nvSpPr>
        <p:spPr/>
        <p:txBody>
          <a:bodyPr numCol="2" spcCol="360000"/>
          <a:lstStyle>
            <a:lvl1pPr>
              <a:defRPr sz="2400"/>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4" name="Footer Placeholder 3"/>
          <p:cNvSpPr>
            <a:spLocks noGrp="1"/>
          </p:cNvSpPr>
          <p:nvPr>
            <p:ph type="ftr" sz="quarter" idx="10"/>
          </p:nvPr>
        </p:nvSpPr>
        <p:spPr/>
        <p:txBody>
          <a:bodyPr/>
          <a:lstStyle/>
          <a:p>
            <a:r>
              <a:rPr lang="en-AU"/>
              <a:t>Presentation title  |  Presenter name</a:t>
            </a:r>
            <a:endParaRPr lang="en-AU" dirty="0"/>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5464663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075806"/>
            <a:ext cx="5760640" cy="1623109"/>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pic>
        <p:nvPicPr>
          <p:cNvPr id="7" name="Graphic 6">
            <a:extLst>
              <a:ext uri="{FF2B5EF4-FFF2-40B4-BE49-F238E27FC236}">
                <a16:creationId xmlns:a16="http://schemas.microsoft.com/office/drawing/2014/main" id="{826E1E94-9471-4672-BA14-8DD18A74FB5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70450" y="4213438"/>
            <a:ext cx="2731182" cy="684000"/>
          </a:xfrm>
          <a:prstGeom prst="rect">
            <a:avLst/>
          </a:prstGeom>
        </p:spPr>
      </p:pic>
      <p:sp>
        <p:nvSpPr>
          <p:cNvPr id="8" name="Rectangle 7">
            <a:extLst>
              <a:ext uri="{FF2B5EF4-FFF2-40B4-BE49-F238E27FC236}">
                <a16:creationId xmlns:a16="http://schemas.microsoft.com/office/drawing/2014/main" id="{1CBBD1A7-F5C4-41D4-8812-4A43FA84033A}"/>
              </a:ext>
            </a:extLst>
          </p:cNvPr>
          <p:cNvSpPr/>
          <p:nvPr userDrawn="1"/>
        </p:nvSpPr>
        <p:spPr>
          <a:xfrm>
            <a:off x="251520" y="4850173"/>
            <a:ext cx="5184576" cy="138499"/>
          </a:xfrm>
          <a:prstGeom prst="rect">
            <a:avLst/>
          </a:prstGeom>
        </p:spPr>
        <p:txBody>
          <a:bodyPr wrap="square" lIns="0" tIns="0" rIns="0" bIns="0">
            <a:spAutoFit/>
          </a:bodyPr>
          <a:lstStyle/>
          <a:p>
            <a:pPr algn="l">
              <a:lnSpc>
                <a:spcPct val="90000"/>
              </a:lnSpc>
            </a:pPr>
            <a:r>
              <a:rPr lang="en-AU" sz="1000" dirty="0">
                <a:solidFill>
                  <a:schemeClr val="accent3"/>
                </a:solidFill>
              </a:rPr>
              <a:t>Operated by CSIRO, Australia’s National Science Agency, on behalf of the nation</a:t>
            </a:r>
          </a:p>
        </p:txBody>
      </p:sp>
    </p:spTree>
    <p:extLst>
      <p:ext uri="{BB962C8B-B14F-4D97-AF65-F5344CB8AC3E}">
        <p14:creationId xmlns:p14="http://schemas.microsoft.com/office/powerpoint/2010/main" val="16167468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dirty="0"/>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userDrawn="1"/>
        </p:nvSpPr>
        <p:spPr>
          <a:xfrm>
            <a:off x="251520" y="4850173"/>
            <a:ext cx="302433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10" name="Picture 9">
            <a:extLst>
              <a:ext uri="{FF2B5EF4-FFF2-40B4-BE49-F238E27FC236}">
                <a16:creationId xmlns:a16="http://schemas.microsoft.com/office/drawing/2014/main" id="{3D0E9AAB-FD72-2643-BFC4-B94B291F6B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312929"/>
            <a:ext cx="1567204" cy="360000"/>
          </a:xfrm>
          <a:prstGeom prst="rect">
            <a:avLst/>
          </a:prstGeom>
        </p:spPr>
      </p:pic>
    </p:spTree>
    <p:extLst>
      <p:ext uri="{BB962C8B-B14F-4D97-AF65-F5344CB8AC3E}">
        <p14:creationId xmlns:p14="http://schemas.microsoft.com/office/powerpoint/2010/main" val="995267253"/>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dirty="0"/>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sp>
        <p:nvSpPr>
          <p:cNvPr id="11" name="Rectangle 10"/>
          <p:cNvSpPr/>
          <p:nvPr userDrawn="1"/>
        </p:nvSpPr>
        <p:spPr>
          <a:xfrm>
            <a:off x="251520" y="4850173"/>
            <a:ext cx="302433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sp>
        <p:nvSpPr>
          <p:cNvPr id="6" name="Picture Placeholder 5"/>
          <p:cNvSpPr>
            <a:spLocks noGrp="1"/>
          </p:cNvSpPr>
          <p:nvPr>
            <p:ph type="pic" sz="quarter" idx="10"/>
          </p:nvPr>
        </p:nvSpPr>
        <p:spPr>
          <a:xfrm>
            <a:off x="4571999" y="0"/>
            <a:ext cx="4563963" cy="5143500"/>
          </a:xfrm>
          <a:solidFill>
            <a:schemeClr val="accent1"/>
          </a:solidFill>
          <a:ln>
            <a:noFill/>
          </a:ln>
        </p:spPr>
        <p:txBody>
          <a:bodyPr anchor="ctr" anchorCtr="0"/>
          <a:lstStyle>
            <a:lvl1pPr marL="0" indent="0" algn="ctr">
              <a:buNone/>
              <a:defRPr/>
            </a:lvl1pPr>
          </a:lstStyle>
          <a:p>
            <a:r>
              <a:rPr lang="en-US"/>
              <a:t>Click icon to add picture</a:t>
            </a:r>
            <a:endParaRPr lang="en-AU" dirty="0"/>
          </a:p>
        </p:txBody>
      </p:sp>
      <p:pic>
        <p:nvPicPr>
          <p:cNvPr id="10" name="Picture 9">
            <a:extLst>
              <a:ext uri="{FF2B5EF4-FFF2-40B4-BE49-F238E27FC236}">
                <a16:creationId xmlns:a16="http://schemas.microsoft.com/office/drawing/2014/main" id="{A3B9622D-F19E-432D-860A-326029CCE7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312929"/>
            <a:ext cx="1567204" cy="360000"/>
          </a:xfrm>
          <a:prstGeom prst="rect">
            <a:avLst/>
          </a:prstGeom>
        </p:spPr>
      </p:pic>
    </p:spTree>
    <p:extLst>
      <p:ext uri="{BB962C8B-B14F-4D97-AF65-F5344CB8AC3E}">
        <p14:creationId xmlns:p14="http://schemas.microsoft.com/office/powerpoint/2010/main" val="2737235371"/>
      </p:ext>
    </p:extLst>
  </p:cSld>
  <p:clrMapOvr>
    <a:masterClrMapping/>
  </p:clrMapOvr>
  <p:extLst>
    <p:ext uri="{DCECCB84-F9BA-43D5-87BE-67443E8EF086}">
      <p15:sldGuideLst xmlns:p15="http://schemas.microsoft.com/office/powerpoint/2012/main">
        <p15:guide id="1" pos="158">
          <p15:clr>
            <a:srgbClr val="FBAE40"/>
          </p15:clr>
        </p15:guide>
        <p15:guide id="2" orient="horz" pos="1620">
          <p15:clr>
            <a:srgbClr val="FBAE40"/>
          </p15:clr>
        </p15:guide>
        <p15:guide id="3" pos="2880">
          <p15:clr>
            <a:srgbClr val="FBAE40"/>
          </p15:clr>
        </p15:guide>
        <p15:guide id="4" pos="5602">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dirty="0"/>
          </a:p>
        </p:txBody>
      </p:sp>
      <p:pic>
        <p:nvPicPr>
          <p:cNvPr id="12" name="Picture 11">
            <a:extLst>
              <a:ext uri="{FF2B5EF4-FFF2-40B4-BE49-F238E27FC236}">
                <a16:creationId xmlns:a16="http://schemas.microsoft.com/office/drawing/2014/main" id="{76C8B3A7-6D79-4B41-84C1-E8DAF3E537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312929"/>
            <a:ext cx="1567204" cy="360000"/>
          </a:xfrm>
          <a:prstGeom prst="rect">
            <a:avLst/>
          </a:prstGeom>
        </p:spPr>
      </p:pic>
      <p:sp>
        <p:nvSpPr>
          <p:cNvPr id="13" name="Rectangle 12">
            <a:extLst>
              <a:ext uri="{FF2B5EF4-FFF2-40B4-BE49-F238E27FC236}">
                <a16:creationId xmlns:a16="http://schemas.microsoft.com/office/drawing/2014/main" id="{C42C4274-80E7-4D13-B882-F2E3C65753AE}"/>
              </a:ext>
            </a:extLst>
          </p:cNvPr>
          <p:cNvSpPr/>
          <p:nvPr userDrawn="1"/>
        </p:nvSpPr>
        <p:spPr>
          <a:xfrm>
            <a:off x="251520" y="4850173"/>
            <a:ext cx="302433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spTree>
    <p:extLst>
      <p:ext uri="{BB962C8B-B14F-4D97-AF65-F5344CB8AC3E}">
        <p14:creationId xmlns:p14="http://schemas.microsoft.com/office/powerpoint/2010/main" val="3247885452"/>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A">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dirty="0"/>
          </a:p>
        </p:txBody>
      </p:sp>
      <p:pic>
        <p:nvPicPr>
          <p:cNvPr id="12" name="Picture 11">
            <a:extLst>
              <a:ext uri="{FF2B5EF4-FFF2-40B4-BE49-F238E27FC236}">
                <a16:creationId xmlns:a16="http://schemas.microsoft.com/office/drawing/2014/main" id="{76C8B3A7-6D79-4B41-84C1-E8DAF3E537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312929"/>
            <a:ext cx="1567204" cy="360000"/>
          </a:xfrm>
          <a:prstGeom prst="rect">
            <a:avLst/>
          </a:prstGeom>
        </p:spPr>
      </p:pic>
      <p:sp>
        <p:nvSpPr>
          <p:cNvPr id="13" name="Rectangle 12">
            <a:extLst>
              <a:ext uri="{FF2B5EF4-FFF2-40B4-BE49-F238E27FC236}">
                <a16:creationId xmlns:a16="http://schemas.microsoft.com/office/drawing/2014/main" id="{C42C4274-80E7-4D13-B882-F2E3C65753AE}"/>
              </a:ext>
            </a:extLst>
          </p:cNvPr>
          <p:cNvSpPr/>
          <p:nvPr userDrawn="1"/>
        </p:nvSpPr>
        <p:spPr>
          <a:xfrm>
            <a:off x="251520" y="4850173"/>
            <a:ext cx="302433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3" name="Picture 2">
            <a:extLst>
              <a:ext uri="{FF2B5EF4-FFF2-40B4-BE49-F238E27FC236}">
                <a16:creationId xmlns:a16="http://schemas.microsoft.com/office/drawing/2014/main" id="{0F00E5BE-AC3E-E777-AFCC-823F91A5854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411759" y="411510"/>
            <a:ext cx="4320480" cy="4320480"/>
          </a:xfrm>
          <a:prstGeom prst="rect">
            <a:avLst/>
          </a:prstGeom>
        </p:spPr>
      </p:pic>
    </p:spTree>
    <p:extLst>
      <p:ext uri="{BB962C8B-B14F-4D97-AF65-F5344CB8AC3E}">
        <p14:creationId xmlns:p14="http://schemas.microsoft.com/office/powerpoint/2010/main" val="1078919717"/>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B">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dirty="0"/>
          </a:p>
        </p:txBody>
      </p:sp>
      <p:pic>
        <p:nvPicPr>
          <p:cNvPr id="12" name="Picture 11">
            <a:extLst>
              <a:ext uri="{FF2B5EF4-FFF2-40B4-BE49-F238E27FC236}">
                <a16:creationId xmlns:a16="http://schemas.microsoft.com/office/drawing/2014/main" id="{76C8B3A7-6D79-4B41-84C1-E8DAF3E537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312929"/>
            <a:ext cx="1567204" cy="360000"/>
          </a:xfrm>
          <a:prstGeom prst="rect">
            <a:avLst/>
          </a:prstGeom>
        </p:spPr>
      </p:pic>
      <p:sp>
        <p:nvSpPr>
          <p:cNvPr id="13" name="Rectangle 12">
            <a:extLst>
              <a:ext uri="{FF2B5EF4-FFF2-40B4-BE49-F238E27FC236}">
                <a16:creationId xmlns:a16="http://schemas.microsoft.com/office/drawing/2014/main" id="{C42C4274-80E7-4D13-B882-F2E3C65753AE}"/>
              </a:ext>
            </a:extLst>
          </p:cNvPr>
          <p:cNvSpPr/>
          <p:nvPr userDrawn="1"/>
        </p:nvSpPr>
        <p:spPr>
          <a:xfrm>
            <a:off x="251520" y="4850173"/>
            <a:ext cx="302433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6" name="Picture 5">
            <a:extLst>
              <a:ext uri="{FF2B5EF4-FFF2-40B4-BE49-F238E27FC236}">
                <a16:creationId xmlns:a16="http://schemas.microsoft.com/office/drawing/2014/main" id="{99B53703-8E60-4B54-AC3E-B056BED151E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411759" y="411510"/>
            <a:ext cx="4320479" cy="4320479"/>
          </a:xfrm>
          <a:prstGeom prst="rect">
            <a:avLst/>
          </a:prstGeom>
        </p:spPr>
      </p:pic>
    </p:spTree>
    <p:extLst>
      <p:ext uri="{BB962C8B-B14F-4D97-AF65-F5344CB8AC3E}">
        <p14:creationId xmlns:p14="http://schemas.microsoft.com/office/powerpoint/2010/main" val="2284143031"/>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C">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dirty="0"/>
          </a:p>
        </p:txBody>
      </p:sp>
      <p:pic>
        <p:nvPicPr>
          <p:cNvPr id="12" name="Picture 11">
            <a:extLst>
              <a:ext uri="{FF2B5EF4-FFF2-40B4-BE49-F238E27FC236}">
                <a16:creationId xmlns:a16="http://schemas.microsoft.com/office/drawing/2014/main" id="{76C8B3A7-6D79-4B41-84C1-E8DAF3E537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312929"/>
            <a:ext cx="1567204" cy="360000"/>
          </a:xfrm>
          <a:prstGeom prst="rect">
            <a:avLst/>
          </a:prstGeom>
        </p:spPr>
      </p:pic>
      <p:sp>
        <p:nvSpPr>
          <p:cNvPr id="13" name="Rectangle 12">
            <a:extLst>
              <a:ext uri="{FF2B5EF4-FFF2-40B4-BE49-F238E27FC236}">
                <a16:creationId xmlns:a16="http://schemas.microsoft.com/office/drawing/2014/main" id="{C42C4274-80E7-4D13-B882-F2E3C65753AE}"/>
              </a:ext>
            </a:extLst>
          </p:cNvPr>
          <p:cNvSpPr/>
          <p:nvPr userDrawn="1"/>
        </p:nvSpPr>
        <p:spPr>
          <a:xfrm>
            <a:off x="251520" y="4850173"/>
            <a:ext cx="302433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5" name="Picture 4">
            <a:extLst>
              <a:ext uri="{FF2B5EF4-FFF2-40B4-BE49-F238E27FC236}">
                <a16:creationId xmlns:a16="http://schemas.microsoft.com/office/drawing/2014/main" id="{802EF042-86EA-B59E-DD7F-BE27EC02BD3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411759" y="409582"/>
            <a:ext cx="4320479" cy="4320479"/>
          </a:xfrm>
          <a:prstGeom prst="rect">
            <a:avLst/>
          </a:prstGeom>
        </p:spPr>
      </p:pic>
    </p:spTree>
    <p:extLst>
      <p:ext uri="{BB962C8B-B14F-4D97-AF65-F5344CB8AC3E}">
        <p14:creationId xmlns:p14="http://schemas.microsoft.com/office/powerpoint/2010/main" val="3025212367"/>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dirty="0"/>
          </a:p>
        </p:txBody>
      </p:sp>
      <p:pic>
        <p:nvPicPr>
          <p:cNvPr id="12" name="Picture 11">
            <a:extLst>
              <a:ext uri="{FF2B5EF4-FFF2-40B4-BE49-F238E27FC236}">
                <a16:creationId xmlns:a16="http://schemas.microsoft.com/office/drawing/2014/main" id="{76C8B3A7-6D79-4B41-84C1-E8DAF3E537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312929"/>
            <a:ext cx="1567204" cy="360000"/>
          </a:xfrm>
          <a:prstGeom prst="rect">
            <a:avLst/>
          </a:prstGeom>
        </p:spPr>
      </p:pic>
      <p:sp>
        <p:nvSpPr>
          <p:cNvPr id="13" name="Rectangle 12">
            <a:extLst>
              <a:ext uri="{FF2B5EF4-FFF2-40B4-BE49-F238E27FC236}">
                <a16:creationId xmlns:a16="http://schemas.microsoft.com/office/drawing/2014/main" id="{C42C4274-80E7-4D13-B882-F2E3C65753AE}"/>
              </a:ext>
            </a:extLst>
          </p:cNvPr>
          <p:cNvSpPr/>
          <p:nvPr userDrawn="1"/>
        </p:nvSpPr>
        <p:spPr>
          <a:xfrm>
            <a:off x="251520" y="4850173"/>
            <a:ext cx="302433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3" name="Picture 2">
            <a:extLst>
              <a:ext uri="{FF2B5EF4-FFF2-40B4-BE49-F238E27FC236}">
                <a16:creationId xmlns:a16="http://schemas.microsoft.com/office/drawing/2014/main" id="{99B53703-8E60-4B54-AC3E-B056BED151E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411759" y="411510"/>
            <a:ext cx="4320479" cy="4320479"/>
          </a:xfrm>
          <a:prstGeom prst="rect">
            <a:avLst/>
          </a:prstGeom>
        </p:spPr>
      </p:pic>
    </p:spTree>
    <p:extLst>
      <p:ext uri="{BB962C8B-B14F-4D97-AF65-F5344CB8AC3E}">
        <p14:creationId xmlns:p14="http://schemas.microsoft.com/office/powerpoint/2010/main" val="680020775"/>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US"/>
              <a:t>Click to edit Master title style</a:t>
            </a:r>
            <a:endParaRPr lang="en-AU" dirty="0"/>
          </a:p>
        </p:txBody>
      </p:sp>
      <p:pic>
        <p:nvPicPr>
          <p:cNvPr id="12" name="Picture 11">
            <a:extLst>
              <a:ext uri="{FF2B5EF4-FFF2-40B4-BE49-F238E27FC236}">
                <a16:creationId xmlns:a16="http://schemas.microsoft.com/office/drawing/2014/main" id="{76C8B3A7-6D79-4B41-84C1-E8DAF3E537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312929"/>
            <a:ext cx="1567204" cy="360000"/>
          </a:xfrm>
          <a:prstGeom prst="rect">
            <a:avLst/>
          </a:prstGeom>
        </p:spPr>
      </p:pic>
      <p:sp>
        <p:nvSpPr>
          <p:cNvPr id="13" name="Rectangle 12">
            <a:extLst>
              <a:ext uri="{FF2B5EF4-FFF2-40B4-BE49-F238E27FC236}">
                <a16:creationId xmlns:a16="http://schemas.microsoft.com/office/drawing/2014/main" id="{C42C4274-80E7-4D13-B882-F2E3C65753AE}"/>
              </a:ext>
            </a:extLst>
          </p:cNvPr>
          <p:cNvSpPr/>
          <p:nvPr userDrawn="1"/>
        </p:nvSpPr>
        <p:spPr>
          <a:xfrm>
            <a:off x="251520" y="4850173"/>
            <a:ext cx="302433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3" name="Picture 2">
            <a:extLst>
              <a:ext uri="{FF2B5EF4-FFF2-40B4-BE49-F238E27FC236}">
                <a16:creationId xmlns:a16="http://schemas.microsoft.com/office/drawing/2014/main" id="{2FFFB3AE-CDBF-37B1-162A-BAEDE82EA19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411759" y="411510"/>
            <a:ext cx="4320479" cy="4320479"/>
          </a:xfrm>
          <a:prstGeom prst="rect">
            <a:avLst/>
          </a:prstGeom>
        </p:spPr>
      </p:pic>
    </p:spTree>
    <p:extLst>
      <p:ext uri="{BB962C8B-B14F-4D97-AF65-F5344CB8AC3E}">
        <p14:creationId xmlns:p14="http://schemas.microsoft.com/office/powerpoint/2010/main" val="798782022"/>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6752781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707654"/>
            <a:ext cx="8640958" cy="3024336"/>
          </a:xfrm>
        </p:spPr>
        <p:txBody>
          <a:bodyPr/>
          <a:lstStyle>
            <a:lvl1pPr>
              <a:defRPr sz="2400"/>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6" name="Text Placeholder 7"/>
          <p:cNvSpPr>
            <a:spLocks noGrp="1"/>
          </p:cNvSpPr>
          <p:nvPr>
            <p:ph type="body" sz="quarter" idx="13" hasCustomPrompt="1"/>
          </p:nvPr>
        </p:nvSpPr>
        <p:spPr>
          <a:xfrm>
            <a:off x="261850" y="843558"/>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dirty="0"/>
              <a:t>Click to edit Master title style</a:t>
            </a:r>
          </a:p>
          <a:p>
            <a:pPr lvl="1"/>
            <a:r>
              <a:rPr lang="en-US" dirty="0"/>
              <a:t>Second level</a:t>
            </a:r>
          </a:p>
        </p:txBody>
      </p:sp>
      <p:sp>
        <p:nvSpPr>
          <p:cNvPr id="2" name="Footer Placeholder 1"/>
          <p:cNvSpPr>
            <a:spLocks noGrp="1"/>
          </p:cNvSpPr>
          <p:nvPr>
            <p:ph type="ftr" sz="quarter" idx="14"/>
          </p:nvPr>
        </p:nvSpPr>
        <p:spPr/>
        <p:txBody>
          <a:bodyPr/>
          <a:lstStyle/>
          <a:p>
            <a:r>
              <a:rPr lang="en-AU"/>
              <a:t>Presentation title  |  Presenter name</a:t>
            </a:r>
            <a:endParaRPr lang="en-AU" dirty="0"/>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59831217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65559165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dirty="0"/>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Footer Placeholder 3"/>
          <p:cNvSpPr>
            <a:spLocks noGrp="1"/>
          </p:cNvSpPr>
          <p:nvPr>
            <p:ph type="ftr" sz="quarter" idx="10"/>
          </p:nvPr>
        </p:nvSpPr>
        <p:spPr/>
        <p:txBody>
          <a:bodyPr/>
          <a:lstStyle/>
          <a:p>
            <a:r>
              <a:rPr lang="en-AU"/>
              <a:t>Presentation title  |  Presenter name</a:t>
            </a:r>
            <a:endParaRPr lang="en-AU" dirty="0"/>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99813709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707654"/>
            <a:ext cx="8640958" cy="302433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Text Placeholder 7"/>
          <p:cNvSpPr>
            <a:spLocks noGrp="1"/>
          </p:cNvSpPr>
          <p:nvPr>
            <p:ph type="body" sz="quarter" idx="13" hasCustomPrompt="1"/>
          </p:nvPr>
        </p:nvSpPr>
        <p:spPr>
          <a:xfrm>
            <a:off x="261850" y="843558"/>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dirty="0"/>
              <a:t>Click to edit Master title style</a:t>
            </a:r>
          </a:p>
          <a:p>
            <a:pPr lvl="1"/>
            <a:r>
              <a:rPr lang="en-US" dirty="0"/>
              <a:t>Second level</a:t>
            </a:r>
          </a:p>
        </p:txBody>
      </p:sp>
      <p:sp>
        <p:nvSpPr>
          <p:cNvPr id="2" name="Footer Placeholder 1"/>
          <p:cNvSpPr>
            <a:spLocks noGrp="1"/>
          </p:cNvSpPr>
          <p:nvPr>
            <p:ph type="ftr" sz="quarter" idx="14"/>
          </p:nvPr>
        </p:nvSpPr>
        <p:spPr/>
        <p:txBody>
          <a:bodyPr/>
          <a:lstStyle/>
          <a:p>
            <a:r>
              <a:rPr lang="en-AU"/>
              <a:t>Presentation title  |  Presenter name</a:t>
            </a:r>
            <a:endParaRPr lang="en-AU" dirty="0"/>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1722530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p:cNvSpPr>
            <a:spLocks noGrp="1"/>
          </p:cNvSpPr>
          <p:nvPr>
            <p:ph sz="half" idx="2"/>
          </p:nvPr>
        </p:nvSpPr>
        <p:spPr>
          <a:xfrm>
            <a:off x="4674295"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414976071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with catalyst">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US"/>
              <a:t>Click to edit Master title style</a:t>
            </a:r>
            <a:endParaRPr lang="en-AU" dirty="0"/>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p:cNvSpPr>
            <a:spLocks noGrp="1"/>
          </p:cNvSpPr>
          <p:nvPr>
            <p:ph sz="half" idx="2"/>
          </p:nvPr>
        </p:nvSpPr>
        <p:spPr>
          <a:xfrm>
            <a:off x="483870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85058857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with catalyst dark">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US"/>
              <a:t>Click to edit Master title style</a:t>
            </a:r>
            <a:endParaRPr lang="en-AU" dirty="0"/>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p:cNvSpPr>
            <a:spLocks noGrp="1"/>
          </p:cNvSpPr>
          <p:nvPr>
            <p:ph sz="half" idx="2"/>
          </p:nvPr>
        </p:nvSpPr>
        <p:spPr>
          <a:xfrm>
            <a:off x="4838700" y="1665854"/>
            <a:ext cx="4038600" cy="3066136"/>
          </a:xfr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95107243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 half horizontal image (about us only)">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0" y="2767500"/>
            <a:ext cx="9143999" cy="2376000"/>
          </a:xfrm>
          <a:solidFill>
            <a:schemeClr val="accent1"/>
          </a:solidFill>
          <a:ln>
            <a:noFill/>
          </a:ln>
        </p:spPr>
        <p:txBody>
          <a:bodyPr anchor="ctr" anchorCtr="0"/>
          <a:lstStyle>
            <a:lvl1pPr marL="0" indent="0" algn="ctr">
              <a:buNone/>
              <a:defRPr/>
            </a:lvl1pPr>
          </a:lstStyle>
          <a:p>
            <a:r>
              <a:rPr lang="en-US"/>
              <a:t>Click icon to add picture</a:t>
            </a:r>
            <a:endParaRPr lang="en-AU" dirty="0"/>
          </a:p>
        </p:txBody>
      </p:sp>
      <p:sp>
        <p:nvSpPr>
          <p:cNvPr id="4" name="Title 3"/>
          <p:cNvSpPr>
            <a:spLocks noGrp="1"/>
          </p:cNvSpPr>
          <p:nvPr>
            <p:ph type="title"/>
          </p:nvPr>
        </p:nvSpPr>
        <p:spPr>
          <a:xfrm>
            <a:off x="251520" y="805458"/>
            <a:ext cx="8640960" cy="639365"/>
          </a:xfrm>
        </p:spPr>
        <p:txBody>
          <a:bodyPr/>
          <a:lstStyle/>
          <a:p>
            <a:r>
              <a:rPr lang="en-US" dirty="0"/>
              <a:t>Click to edit Master title style</a:t>
            </a:r>
            <a:endParaRPr lang="en-AU" dirty="0"/>
          </a:p>
        </p:txBody>
      </p:sp>
    </p:spTree>
    <p:extLst>
      <p:ext uri="{BB962C8B-B14F-4D97-AF65-F5344CB8AC3E}">
        <p14:creationId xmlns:p14="http://schemas.microsoft.com/office/powerpoint/2010/main" val="261543707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nd Content + half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r>
              <a:rPr lang="en-US"/>
              <a:t>Click icon to add picture</a:t>
            </a:r>
            <a:endParaRPr lang="en-AU" dirty="0"/>
          </a:p>
        </p:txBody>
      </p:sp>
      <p:sp>
        <p:nvSpPr>
          <p:cNvPr id="3" name="Content Placeholder 2"/>
          <p:cNvSpPr>
            <a:spLocks noGrp="1"/>
          </p:cNvSpPr>
          <p:nvPr>
            <p:ph idx="1"/>
          </p:nvPr>
        </p:nvSpPr>
        <p:spPr>
          <a:xfrm>
            <a:off x="251522" y="1550788"/>
            <a:ext cx="4032446"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a:xfrm>
            <a:off x="251520" y="805458"/>
            <a:ext cx="4032448" cy="639365"/>
          </a:xfrm>
        </p:spPr>
        <p:txBody>
          <a:bodyPr/>
          <a:lstStyle/>
          <a:p>
            <a:r>
              <a:rPr lang="en-US"/>
              <a:t>Click to edit Master title style</a:t>
            </a:r>
            <a:endParaRPr lang="en-AU" dirty="0"/>
          </a:p>
        </p:txBody>
      </p:sp>
      <p:sp>
        <p:nvSpPr>
          <p:cNvPr id="6" name="Footer Placeholder 5"/>
          <p:cNvSpPr>
            <a:spLocks noGrp="1"/>
          </p:cNvSpPr>
          <p:nvPr>
            <p:ph type="ftr" sz="quarter" idx="10"/>
          </p:nvPr>
        </p:nvSpPr>
        <p:spPr>
          <a:xfrm>
            <a:off x="601371" y="4878250"/>
            <a:ext cx="3682598"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23512395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Title and Content + quarter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6853836" y="0"/>
            <a:ext cx="2282400" cy="5143500"/>
          </a:xfrm>
          <a:solidFill>
            <a:schemeClr val="accent1"/>
          </a:solidFill>
          <a:ln>
            <a:noFill/>
          </a:ln>
        </p:spPr>
        <p:txBody>
          <a:bodyPr anchor="ctr" anchorCtr="0"/>
          <a:lstStyle>
            <a:lvl1pPr marL="0" indent="0" algn="ctr">
              <a:buNone/>
              <a:defRPr/>
            </a:lvl1pPr>
          </a:lstStyle>
          <a:p>
            <a:r>
              <a:rPr lang="en-US"/>
              <a:t>Click icon to add picture</a:t>
            </a:r>
            <a:endParaRPr lang="en-AU" dirty="0"/>
          </a:p>
        </p:txBody>
      </p:sp>
      <p:sp>
        <p:nvSpPr>
          <p:cNvPr id="3" name="Content Placeholder 2"/>
          <p:cNvSpPr>
            <a:spLocks noGrp="1"/>
          </p:cNvSpPr>
          <p:nvPr>
            <p:ph idx="1"/>
          </p:nvPr>
        </p:nvSpPr>
        <p:spPr>
          <a:xfrm>
            <a:off x="251522" y="1550788"/>
            <a:ext cx="6336702"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a:xfrm>
            <a:off x="251520" y="805458"/>
            <a:ext cx="6336704" cy="639365"/>
          </a:xfrm>
        </p:spPr>
        <p:txBody>
          <a:bodyPr/>
          <a:lstStyle/>
          <a:p>
            <a:r>
              <a:rPr lang="en-US"/>
              <a:t>Click to edit Master title style</a:t>
            </a:r>
            <a:endParaRPr lang="en-AU" dirty="0"/>
          </a:p>
        </p:txBody>
      </p:sp>
      <p:sp>
        <p:nvSpPr>
          <p:cNvPr id="6" name="Footer Placeholder 5"/>
          <p:cNvSpPr>
            <a:spLocks noGrp="1"/>
          </p:cNvSpPr>
          <p:nvPr>
            <p:ph type="ftr" sz="quarter" idx="10"/>
          </p:nvPr>
        </p:nvSpPr>
        <p:spPr>
          <a:xfrm>
            <a:off x="601370" y="4878250"/>
            <a:ext cx="5986853"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61933981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853952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4" name="Content Placeholder 3"/>
          <p:cNvSpPr>
            <a:spLocks noGrp="1"/>
          </p:cNvSpPr>
          <p:nvPr>
            <p:ph sz="half" idx="2"/>
          </p:nvPr>
        </p:nvSpPr>
        <p:spPr>
          <a:xfrm>
            <a:off x="4674295"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5" name="Footer Placeholder 4"/>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420471223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dirty="0"/>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29439555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endParaRPr lang="en-AU" dirty="0"/>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7753854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tatement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7B52948-05FD-444E-9ADC-BA5285595A75}"/>
              </a:ext>
            </a:extLst>
          </p:cNvPr>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r>
              <a:rPr lang="en-US"/>
              <a:t>Click icon to add picture</a:t>
            </a:r>
            <a:endParaRPr lang="en-AU" dirty="0"/>
          </a:p>
        </p:txBody>
      </p:sp>
      <p:sp>
        <p:nvSpPr>
          <p:cNvPr id="5" name="Content Placeholder 2"/>
          <p:cNvSpPr>
            <a:spLocks noGrp="1"/>
          </p:cNvSpPr>
          <p:nvPr>
            <p:ph idx="1"/>
          </p:nvPr>
        </p:nvSpPr>
        <p:spPr>
          <a:xfrm>
            <a:off x="251520" y="1851670"/>
            <a:ext cx="3960440" cy="2525068"/>
          </a:xfrm>
        </p:spPr>
        <p:txBody>
          <a:bodyPr/>
          <a:lstStyle>
            <a:lvl1pPr marL="0" indent="0">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7917595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275605"/>
            <a:ext cx="7056784" cy="2736305"/>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118050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2571750"/>
            <a:ext cx="3600400" cy="2160240"/>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3" name="Title 22"/>
          <p:cNvSpPr>
            <a:spLocks noGrp="1"/>
          </p:cNvSpPr>
          <p:nvPr>
            <p:ph type="title"/>
          </p:nvPr>
        </p:nvSpPr>
        <p:spPr>
          <a:xfrm>
            <a:off x="251521" y="915566"/>
            <a:ext cx="3600399" cy="1440160"/>
          </a:xfrm>
        </p:spPr>
        <p:txBody>
          <a:bodyPr anchor="b" anchorCtr="0">
            <a:noAutofit/>
          </a:bodyPr>
          <a:lstStyle>
            <a:lvl1pPr>
              <a:defRPr sz="3600">
                <a:solidFill>
                  <a:schemeClr val="accent3"/>
                </a:solidFill>
              </a:defRPr>
            </a:lvl1pPr>
          </a:lstStyle>
          <a:p>
            <a:r>
              <a:rPr lang="en-US"/>
              <a:t>Click to edit Master title style</a:t>
            </a:r>
            <a:endParaRPr lang="en-AU" dirty="0"/>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Rectangle 43"/>
          <p:cNvSpPr/>
          <p:nvPr userDrawn="1"/>
        </p:nvSpPr>
        <p:spPr>
          <a:xfrm>
            <a:off x="251520" y="4850173"/>
            <a:ext cx="2808312"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10" name="Picture 9">
            <a:extLst>
              <a:ext uri="{FF2B5EF4-FFF2-40B4-BE49-F238E27FC236}">
                <a16:creationId xmlns:a16="http://schemas.microsoft.com/office/drawing/2014/main" id="{E16B03B6-C4D9-4B46-A461-4BD384CE34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312929"/>
            <a:ext cx="1567204" cy="360000"/>
          </a:xfrm>
          <a:prstGeom prst="rect">
            <a:avLst/>
          </a:prstGeom>
        </p:spPr>
      </p:pic>
    </p:spTree>
    <p:extLst>
      <p:ext uri="{BB962C8B-B14F-4D97-AF65-F5344CB8AC3E}">
        <p14:creationId xmlns:p14="http://schemas.microsoft.com/office/powerpoint/2010/main" val="246865231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1851670"/>
            <a:ext cx="3600400" cy="2847245"/>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p:cNvSpPr/>
          <p:nvPr userDrawn="1"/>
        </p:nvSpPr>
        <p:spPr>
          <a:xfrm>
            <a:off x="251520" y="4850173"/>
            <a:ext cx="2880320"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sp>
        <p:nvSpPr>
          <p:cNvPr id="2" name="Title 1"/>
          <p:cNvSpPr>
            <a:spLocks noGrp="1"/>
          </p:cNvSpPr>
          <p:nvPr>
            <p:ph type="title"/>
          </p:nvPr>
        </p:nvSpPr>
        <p:spPr>
          <a:xfrm>
            <a:off x="251520" y="1136676"/>
            <a:ext cx="3672408" cy="639365"/>
          </a:xfrm>
        </p:spPr>
        <p:txBody>
          <a:bodyPr/>
          <a:lstStyle/>
          <a:p>
            <a:r>
              <a:rPr lang="en-US"/>
              <a:t>Click to edit Master title style</a:t>
            </a:r>
            <a:endParaRPr lang="en-AU" dirty="0"/>
          </a:p>
        </p:txBody>
      </p:sp>
      <p:pic>
        <p:nvPicPr>
          <p:cNvPr id="10" name="Picture 9">
            <a:extLst>
              <a:ext uri="{FF2B5EF4-FFF2-40B4-BE49-F238E27FC236}">
                <a16:creationId xmlns:a16="http://schemas.microsoft.com/office/drawing/2014/main" id="{9CF8021B-8237-44DA-97CC-7AE087B0EF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312929"/>
            <a:ext cx="1567204" cy="360000"/>
          </a:xfrm>
          <a:prstGeom prst="rect">
            <a:avLst/>
          </a:prstGeom>
        </p:spPr>
      </p:pic>
    </p:spTree>
    <p:extLst>
      <p:ext uri="{BB962C8B-B14F-4D97-AF65-F5344CB8AC3E}">
        <p14:creationId xmlns:p14="http://schemas.microsoft.com/office/powerpoint/2010/main" val="310411539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4096622"/>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7" name="Rectangle 6"/>
          <p:cNvSpPr/>
          <p:nvPr userDrawn="1"/>
        </p:nvSpPr>
        <p:spPr>
          <a:xfrm>
            <a:off x="251520" y="4850173"/>
            <a:ext cx="2952328"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8" name="Picture 7">
            <a:extLst>
              <a:ext uri="{FF2B5EF4-FFF2-40B4-BE49-F238E27FC236}">
                <a16:creationId xmlns:a16="http://schemas.microsoft.com/office/drawing/2014/main" id="{C9FD9A8B-B204-4EC3-9CD2-BA2AD366ED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31051" y="4560533"/>
            <a:ext cx="1567204" cy="360000"/>
          </a:xfrm>
          <a:prstGeom prst="rect">
            <a:avLst/>
          </a:prstGeom>
        </p:spPr>
      </p:pic>
    </p:spTree>
    <p:extLst>
      <p:ext uri="{BB962C8B-B14F-4D97-AF65-F5344CB8AC3E}">
        <p14:creationId xmlns:p14="http://schemas.microsoft.com/office/powerpoint/2010/main" val="879548229"/>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4096622"/>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7" name="Rectangle 6"/>
          <p:cNvSpPr/>
          <p:nvPr userDrawn="1"/>
        </p:nvSpPr>
        <p:spPr>
          <a:xfrm>
            <a:off x="251520" y="4850173"/>
            <a:ext cx="3096344"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sp>
        <p:nvSpPr>
          <p:cNvPr id="8" name="Picture Placeholder 5"/>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dirty="0"/>
          </a:p>
        </p:txBody>
      </p:sp>
      <p:pic>
        <p:nvPicPr>
          <p:cNvPr id="10" name="Picture 9">
            <a:extLst>
              <a:ext uri="{FF2B5EF4-FFF2-40B4-BE49-F238E27FC236}">
                <a16:creationId xmlns:a16="http://schemas.microsoft.com/office/drawing/2014/main" id="{506C1F87-268D-4E82-9F10-8C710E20EE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31051" y="4560533"/>
            <a:ext cx="1567204" cy="360000"/>
          </a:xfrm>
          <a:prstGeom prst="rect">
            <a:avLst/>
          </a:prstGeom>
        </p:spPr>
      </p:pic>
    </p:spTree>
    <p:extLst>
      <p:ext uri="{BB962C8B-B14F-4D97-AF65-F5344CB8AC3E}">
        <p14:creationId xmlns:p14="http://schemas.microsoft.com/office/powerpoint/2010/main" val="1792808586"/>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Title Slide + partner logo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1203598"/>
            <a:ext cx="7930032" cy="1153507"/>
          </a:xfrm>
        </p:spPr>
        <p:txBody>
          <a:bodyPr anchor="b" anchorCtr="0">
            <a:normAutofit/>
          </a:bodyPr>
          <a:lstStyle>
            <a:lvl1pPr algn="l">
              <a:lnSpc>
                <a:spcPct val="90000"/>
              </a:lnSpc>
              <a:defRPr sz="3600" b="0">
                <a:solidFill>
                  <a:schemeClr val="bg1"/>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2922403"/>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7" name="Rectangle 6"/>
          <p:cNvSpPr/>
          <p:nvPr userDrawn="1"/>
        </p:nvSpPr>
        <p:spPr>
          <a:xfrm>
            <a:off x="5940152" y="582251"/>
            <a:ext cx="2961480" cy="138499"/>
          </a:xfrm>
          <a:prstGeom prst="rect">
            <a:avLst/>
          </a:prstGeom>
        </p:spPr>
        <p:txBody>
          <a:bodyPr wrap="square" lIns="0" tIns="0" rIns="0" bIns="0">
            <a:spAutoFit/>
          </a:bodyPr>
          <a:lstStyle/>
          <a:p>
            <a:pPr algn="r">
              <a:lnSpc>
                <a:spcPct val="90000"/>
              </a:lnSpc>
            </a:pPr>
            <a:r>
              <a:rPr lang="en-AU" sz="1000" dirty="0">
                <a:solidFill>
                  <a:schemeClr val="bg1"/>
                </a:solidFill>
              </a:rPr>
              <a:t>Australia’s National Science Agency</a:t>
            </a:r>
          </a:p>
        </p:txBody>
      </p:sp>
      <p:pic>
        <p:nvPicPr>
          <p:cNvPr id="13" name="Picture 12">
            <a:extLst>
              <a:ext uri="{FF2B5EF4-FFF2-40B4-BE49-F238E27FC236}">
                <a16:creationId xmlns:a16="http://schemas.microsoft.com/office/drawing/2014/main" id="{8E9876AC-9600-4B4D-B446-34DCB05E2B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312929"/>
            <a:ext cx="1567204" cy="360000"/>
          </a:xfrm>
          <a:prstGeom prst="rect">
            <a:avLst/>
          </a:prstGeom>
        </p:spPr>
      </p:pic>
    </p:spTree>
    <p:extLst>
      <p:ext uri="{BB962C8B-B14F-4D97-AF65-F5344CB8AC3E}">
        <p14:creationId xmlns:p14="http://schemas.microsoft.com/office/powerpoint/2010/main" val="4170341308"/>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135857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with catalyst">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GB"/>
              <a:t>Click to edit Master title style</a:t>
            </a:r>
            <a:endParaRPr lang="en-AU" dirty="0"/>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4" name="Content Placeholder 3"/>
          <p:cNvSpPr>
            <a:spLocks noGrp="1"/>
          </p:cNvSpPr>
          <p:nvPr>
            <p:ph sz="half" idx="2"/>
          </p:nvPr>
        </p:nvSpPr>
        <p:spPr>
          <a:xfrm>
            <a:off x="483870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66192549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74796275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dirty="0"/>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Footer Placeholder 3"/>
          <p:cNvSpPr>
            <a:spLocks noGrp="1"/>
          </p:cNvSpPr>
          <p:nvPr>
            <p:ph type="ftr" sz="quarter" idx="10"/>
          </p:nvPr>
        </p:nvSpPr>
        <p:spPr/>
        <p:txBody>
          <a:bodyPr/>
          <a:lstStyle/>
          <a:p>
            <a:r>
              <a:rPr lang="en-AU"/>
              <a:t>Presentation title  |  Presenter name</a:t>
            </a:r>
            <a:endParaRPr lang="en-AU" dirty="0"/>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00631294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131590"/>
            <a:ext cx="8640958" cy="3070944"/>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Text Placeholder 7"/>
          <p:cNvSpPr>
            <a:spLocks noGrp="1"/>
          </p:cNvSpPr>
          <p:nvPr>
            <p:ph type="body" sz="quarter" idx="13" hasCustomPrompt="1"/>
          </p:nvPr>
        </p:nvSpPr>
        <p:spPr>
          <a:xfrm>
            <a:off x="261850" y="267494"/>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dirty="0"/>
              <a:t>Click to edit Master title style</a:t>
            </a:r>
          </a:p>
          <a:p>
            <a:pPr lvl="1"/>
            <a:r>
              <a:rPr lang="en-US" dirty="0"/>
              <a:t>Second level</a:t>
            </a:r>
          </a:p>
        </p:txBody>
      </p:sp>
      <p:sp>
        <p:nvSpPr>
          <p:cNvPr id="2" name="Footer Placeholder 1"/>
          <p:cNvSpPr>
            <a:spLocks noGrp="1"/>
          </p:cNvSpPr>
          <p:nvPr>
            <p:ph type="ftr" sz="quarter" idx="14"/>
          </p:nvPr>
        </p:nvSpPr>
        <p:spPr/>
        <p:txBody>
          <a:bodyPr/>
          <a:lstStyle/>
          <a:p>
            <a:r>
              <a:rPr lang="en-AU"/>
              <a:t>Presentation title  |  Presenter name</a:t>
            </a:r>
            <a:endParaRPr lang="en-AU" dirty="0"/>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72304648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674295"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40010470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11022428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05040136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endParaRPr lang="en-AU" dirty="0"/>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64538494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tatement Layout +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55556648-49D5-4B5B-92D5-2DB59DEB5992}"/>
              </a:ext>
            </a:extLst>
          </p:cNvPr>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dirty="0"/>
          </a:p>
        </p:txBody>
      </p:sp>
      <p:sp>
        <p:nvSpPr>
          <p:cNvPr id="5" name="Content Placeholder 2"/>
          <p:cNvSpPr>
            <a:spLocks noGrp="1"/>
          </p:cNvSpPr>
          <p:nvPr>
            <p:ph idx="1"/>
          </p:nvPr>
        </p:nvSpPr>
        <p:spPr>
          <a:xfrm>
            <a:off x="251520" y="2859782"/>
            <a:ext cx="7920880" cy="2016224"/>
          </a:xfrm>
        </p:spPr>
        <p:txBody>
          <a:bodyPr/>
          <a:lstStyle>
            <a:lvl1pPr>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5060657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131590"/>
            <a:ext cx="7200800" cy="3600400"/>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272121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27" name="Rectangle 26"/>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579862"/>
            <a:ext cx="6048672" cy="1008112"/>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3" name="Title 22"/>
          <p:cNvSpPr>
            <a:spLocks noGrp="1"/>
          </p:cNvSpPr>
          <p:nvPr>
            <p:ph type="title"/>
          </p:nvPr>
        </p:nvSpPr>
        <p:spPr>
          <a:xfrm>
            <a:off x="251521" y="2715766"/>
            <a:ext cx="6048671" cy="576064"/>
          </a:xfrm>
        </p:spPr>
        <p:txBody>
          <a:bodyPr anchor="b" anchorCtr="0">
            <a:noAutofit/>
          </a:bodyPr>
          <a:lstStyle>
            <a:lvl1pPr>
              <a:defRPr sz="3600">
                <a:solidFill>
                  <a:schemeClr val="accent3"/>
                </a:solidFill>
              </a:defRPr>
            </a:lvl1pPr>
          </a:lstStyle>
          <a:p>
            <a:r>
              <a:rPr lang="en-US" dirty="0"/>
              <a:t>Click to edit Master title style</a:t>
            </a:r>
            <a:endParaRPr lang="en-AU" dirty="0"/>
          </a:p>
        </p:txBody>
      </p:sp>
      <p:sp>
        <p:nvSpPr>
          <p:cNvPr id="44" name="Rectangle 43"/>
          <p:cNvSpPr/>
          <p:nvPr userDrawn="1"/>
        </p:nvSpPr>
        <p:spPr>
          <a:xfrm>
            <a:off x="251520" y="4850173"/>
            <a:ext cx="2952328"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7" name="Picture 6">
            <a:extLst>
              <a:ext uri="{FF2B5EF4-FFF2-40B4-BE49-F238E27FC236}">
                <a16:creationId xmlns:a16="http://schemas.microsoft.com/office/drawing/2014/main" id="{B6B0BF06-28AD-4AE0-B95F-477AF982B2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31051" y="4560533"/>
            <a:ext cx="1567204" cy="360000"/>
          </a:xfrm>
          <a:prstGeom prst="rect">
            <a:avLst/>
          </a:prstGeom>
        </p:spPr>
      </p:pic>
    </p:spTree>
    <p:extLst>
      <p:ext uri="{BB962C8B-B14F-4D97-AF65-F5344CB8AC3E}">
        <p14:creationId xmlns:p14="http://schemas.microsoft.com/office/powerpoint/2010/main" val="23214653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with catalyst dark">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GB"/>
              <a:t>Click to edit Master title style</a:t>
            </a:r>
            <a:endParaRPr lang="en-AU" dirty="0"/>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4" name="Content Placeholder 3"/>
          <p:cNvSpPr>
            <a:spLocks noGrp="1"/>
          </p:cNvSpPr>
          <p:nvPr>
            <p:ph sz="half" idx="2"/>
          </p:nvPr>
        </p:nvSpPr>
        <p:spPr>
          <a:xfrm>
            <a:off x="4838700" y="1665854"/>
            <a:ext cx="4038600" cy="3066136"/>
          </a:xfr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42244724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D40E9F-1680-46D9-A966-C00787EC8D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31051" y="4560533"/>
            <a:ext cx="1567204" cy="360000"/>
          </a:xfrm>
          <a:prstGeom prst="rect">
            <a:avLst/>
          </a:prstGeom>
        </p:spPr>
      </p:pic>
      <p:sp>
        <p:nvSpPr>
          <p:cNvPr id="4" name="Rectangle 3"/>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075806"/>
            <a:ext cx="7200800" cy="1623109"/>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6" name="Rectangle 5"/>
          <p:cNvSpPr/>
          <p:nvPr userDrawn="1"/>
        </p:nvSpPr>
        <p:spPr>
          <a:xfrm>
            <a:off x="251520" y="4850173"/>
            <a:ext cx="2808312"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spTree>
    <p:extLst>
      <p:ext uri="{BB962C8B-B14F-4D97-AF65-F5344CB8AC3E}">
        <p14:creationId xmlns:p14="http://schemas.microsoft.com/office/powerpoint/2010/main" val="3214813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 half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r>
              <a:rPr lang="en-GB"/>
              <a:t>Click icon to add picture</a:t>
            </a:r>
            <a:endParaRPr lang="en-AU" dirty="0"/>
          </a:p>
        </p:txBody>
      </p:sp>
      <p:sp>
        <p:nvSpPr>
          <p:cNvPr id="3" name="Content Placeholder 2"/>
          <p:cNvSpPr>
            <a:spLocks noGrp="1"/>
          </p:cNvSpPr>
          <p:nvPr>
            <p:ph idx="1"/>
          </p:nvPr>
        </p:nvSpPr>
        <p:spPr>
          <a:xfrm>
            <a:off x="251522" y="1550788"/>
            <a:ext cx="4032446" cy="3181202"/>
          </a:xfrm>
        </p:spPr>
        <p:txBody>
          <a:bodyPr/>
          <a:lstStyle>
            <a:lvl1pPr>
              <a:defRPr sz="2400"/>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4" name="Title 3"/>
          <p:cNvSpPr>
            <a:spLocks noGrp="1"/>
          </p:cNvSpPr>
          <p:nvPr>
            <p:ph type="title"/>
          </p:nvPr>
        </p:nvSpPr>
        <p:spPr>
          <a:xfrm>
            <a:off x="251520" y="805458"/>
            <a:ext cx="4032448" cy="639365"/>
          </a:xfrm>
        </p:spPr>
        <p:txBody>
          <a:bodyPr/>
          <a:lstStyle/>
          <a:p>
            <a:r>
              <a:rPr lang="en-GB"/>
              <a:t>Click to edit Master title style</a:t>
            </a:r>
            <a:endParaRPr lang="en-AU" dirty="0"/>
          </a:p>
        </p:txBody>
      </p:sp>
      <p:sp>
        <p:nvSpPr>
          <p:cNvPr id="6" name="Footer Placeholder 5"/>
          <p:cNvSpPr>
            <a:spLocks noGrp="1"/>
          </p:cNvSpPr>
          <p:nvPr>
            <p:ph type="ftr" sz="quarter" idx="10"/>
          </p:nvPr>
        </p:nvSpPr>
        <p:spPr>
          <a:xfrm>
            <a:off x="601371" y="4878250"/>
            <a:ext cx="3682598"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4713308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 quarter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6853836" y="0"/>
            <a:ext cx="2282400" cy="5143500"/>
          </a:xfrm>
          <a:solidFill>
            <a:schemeClr val="accent1"/>
          </a:solidFill>
          <a:ln>
            <a:noFill/>
          </a:ln>
        </p:spPr>
        <p:txBody>
          <a:bodyPr anchor="ctr" anchorCtr="0"/>
          <a:lstStyle>
            <a:lvl1pPr marL="0" indent="0" algn="ctr">
              <a:buNone/>
              <a:defRPr/>
            </a:lvl1pPr>
          </a:lstStyle>
          <a:p>
            <a:r>
              <a:rPr lang="en-GB"/>
              <a:t>Click icon to add picture</a:t>
            </a:r>
            <a:endParaRPr lang="en-AU" dirty="0"/>
          </a:p>
        </p:txBody>
      </p:sp>
      <p:sp>
        <p:nvSpPr>
          <p:cNvPr id="3" name="Content Placeholder 2"/>
          <p:cNvSpPr>
            <a:spLocks noGrp="1"/>
          </p:cNvSpPr>
          <p:nvPr>
            <p:ph idx="1"/>
          </p:nvPr>
        </p:nvSpPr>
        <p:spPr>
          <a:xfrm>
            <a:off x="251522" y="1550788"/>
            <a:ext cx="6336702" cy="3181202"/>
          </a:xfrm>
        </p:spPr>
        <p:txBody>
          <a:bodyPr/>
          <a:lstStyle>
            <a:lvl1pPr>
              <a:defRPr sz="2400"/>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4" name="Title 3"/>
          <p:cNvSpPr>
            <a:spLocks noGrp="1"/>
          </p:cNvSpPr>
          <p:nvPr>
            <p:ph type="title"/>
          </p:nvPr>
        </p:nvSpPr>
        <p:spPr>
          <a:xfrm>
            <a:off x="251520" y="805458"/>
            <a:ext cx="6336704" cy="639365"/>
          </a:xfrm>
        </p:spPr>
        <p:txBody>
          <a:bodyPr/>
          <a:lstStyle/>
          <a:p>
            <a:r>
              <a:rPr lang="en-GB"/>
              <a:t>Click to edit Master title style</a:t>
            </a:r>
            <a:endParaRPr lang="en-AU" dirty="0"/>
          </a:p>
        </p:txBody>
      </p:sp>
      <p:sp>
        <p:nvSpPr>
          <p:cNvPr id="6" name="Footer Placeholder 5"/>
          <p:cNvSpPr>
            <a:spLocks noGrp="1"/>
          </p:cNvSpPr>
          <p:nvPr>
            <p:ph type="ftr" sz="quarter" idx="10"/>
          </p:nvPr>
        </p:nvSpPr>
        <p:spPr>
          <a:xfrm>
            <a:off x="601370" y="4878250"/>
            <a:ext cx="5986853"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574209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8960003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GB"/>
              <a:t>Click to edit Master title style</a:t>
            </a:r>
            <a:endParaRPr lang="en-AU" dirty="0"/>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956317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GB"/>
              <a:t>Click to edit Master title style</a:t>
            </a:r>
            <a:endParaRPr lang="en-AU" dirty="0"/>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AU" dirty="0"/>
          </a:p>
        </p:txBody>
      </p:sp>
      <p:pic>
        <p:nvPicPr>
          <p:cNvPr id="9" name="Picture 8"/>
          <p:cNvPicPr>
            <a:picLocks noChangeAspect="1"/>
          </p:cNvPicPr>
          <p:nvPr userDrawn="1"/>
        </p:nvPicPr>
        <p:blipFill>
          <a:blip r:embed="rId2"/>
          <a:stretch>
            <a:fillRect/>
          </a:stretch>
        </p:blipFill>
        <p:spPr>
          <a:xfrm>
            <a:off x="251520" y="267494"/>
            <a:ext cx="720080" cy="720080"/>
          </a:xfrm>
          <a:prstGeom prst="rect">
            <a:avLst/>
          </a:prstGeom>
        </p:spPr>
      </p:pic>
      <p:sp>
        <p:nvSpPr>
          <p:cNvPr id="11" name="Rectangle 10"/>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sp>
        <p:nvSpPr>
          <p:cNvPr id="6" name="Picture Placeholder 5"/>
          <p:cNvSpPr>
            <a:spLocks noGrp="1"/>
          </p:cNvSpPr>
          <p:nvPr>
            <p:ph type="pic" sz="quarter" idx="10"/>
          </p:nvPr>
        </p:nvSpPr>
        <p:spPr>
          <a:xfrm>
            <a:off x="4571999" y="0"/>
            <a:ext cx="4563963" cy="5143500"/>
          </a:xfrm>
          <a:solidFill>
            <a:schemeClr val="accent1"/>
          </a:solidFill>
          <a:ln>
            <a:noFill/>
          </a:ln>
        </p:spPr>
        <p:txBody>
          <a:bodyPr anchor="ctr" anchorCtr="0"/>
          <a:lstStyle>
            <a:lvl1pPr marL="0" indent="0" algn="ctr">
              <a:buNone/>
              <a:defRPr/>
            </a:lvl1pPr>
          </a:lstStyle>
          <a:p>
            <a:r>
              <a:rPr lang="en-GB"/>
              <a:t>Click icon to add picture</a:t>
            </a:r>
            <a:endParaRPr lang="en-AU" dirty="0"/>
          </a:p>
        </p:txBody>
      </p:sp>
    </p:spTree>
    <p:extLst>
      <p:ext uri="{BB962C8B-B14F-4D97-AF65-F5344CB8AC3E}">
        <p14:creationId xmlns:p14="http://schemas.microsoft.com/office/powerpoint/2010/main" val="294196142"/>
      </p:ext>
    </p:extLst>
  </p:cSld>
  <p:clrMapOvr>
    <a:masterClrMapping/>
  </p:clrMapOvr>
  <p:extLst>
    <p:ext uri="{DCECCB84-F9BA-43D5-87BE-67443E8EF086}">
      <p15:sldGuideLst xmlns:p15="http://schemas.microsoft.com/office/powerpoint/2012/main">
        <p15:guide id="1" pos="158" userDrawn="1">
          <p15:clr>
            <a:srgbClr val="FBAE40"/>
          </p15:clr>
        </p15:guide>
        <p15:guide id="2" orient="horz" pos="1620">
          <p15:clr>
            <a:srgbClr val="FBAE40"/>
          </p15:clr>
        </p15:guide>
        <p15:guide id="3" pos="2880" userDrawn="1">
          <p15:clr>
            <a:srgbClr val="FBAE40"/>
          </p15:clr>
        </p15:guide>
        <p15:guide id="4" pos="560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endParaRPr lang="en-AU" dirty="0"/>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42638850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ement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7B52948-05FD-444E-9ADC-BA5285595A75}"/>
              </a:ext>
            </a:extLst>
          </p:cNvPr>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r>
              <a:rPr lang="en-GB"/>
              <a:t>Click icon to add picture</a:t>
            </a:r>
            <a:endParaRPr lang="en-AU" dirty="0"/>
          </a:p>
        </p:txBody>
      </p:sp>
      <p:sp>
        <p:nvSpPr>
          <p:cNvPr id="5" name="Content Placeholder 2"/>
          <p:cNvSpPr>
            <a:spLocks noGrp="1"/>
          </p:cNvSpPr>
          <p:nvPr>
            <p:ph idx="1"/>
          </p:nvPr>
        </p:nvSpPr>
        <p:spPr>
          <a:xfrm>
            <a:off x="251520" y="1851670"/>
            <a:ext cx="3960440" cy="2525068"/>
          </a:xfrm>
        </p:spPr>
        <p:txBody>
          <a:bodyPr/>
          <a:lstStyle>
            <a:lvl1pPr marL="0" indent="0">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3693824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275605"/>
            <a:ext cx="7056784" cy="2736305"/>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864123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2571750"/>
            <a:ext cx="3600400" cy="2160240"/>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3" name="Title 22"/>
          <p:cNvSpPr>
            <a:spLocks noGrp="1"/>
          </p:cNvSpPr>
          <p:nvPr>
            <p:ph type="title"/>
          </p:nvPr>
        </p:nvSpPr>
        <p:spPr>
          <a:xfrm>
            <a:off x="251521" y="915566"/>
            <a:ext cx="3600399" cy="1440160"/>
          </a:xfrm>
        </p:spPr>
        <p:txBody>
          <a:bodyPr anchor="b" anchorCtr="0">
            <a:noAutofit/>
          </a:bodyPr>
          <a:lstStyle>
            <a:lvl1pPr>
              <a:defRPr sz="3600">
                <a:solidFill>
                  <a:schemeClr val="accent3"/>
                </a:solidFill>
              </a:defRPr>
            </a:lvl1pPr>
          </a:lstStyle>
          <a:p>
            <a:r>
              <a:rPr lang="en-GB"/>
              <a:t>Click to edit Master title style</a:t>
            </a:r>
            <a:endParaRPr lang="en-AU" dirty="0"/>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Rectangle 43"/>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46" name="Picture 45"/>
          <p:cNvPicPr>
            <a:picLocks noChangeAspect="1"/>
          </p:cNvPicPr>
          <p:nvPr userDrawn="1"/>
        </p:nvPicPr>
        <p:blipFill>
          <a:blip r:embed="rId2"/>
          <a:stretch>
            <a:fillRect/>
          </a:stretch>
        </p:blipFill>
        <p:spPr>
          <a:xfrm>
            <a:off x="251520" y="267494"/>
            <a:ext cx="720080" cy="720080"/>
          </a:xfrm>
          <a:prstGeom prst="rect">
            <a:avLst/>
          </a:prstGeom>
        </p:spPr>
      </p:pic>
    </p:spTree>
    <p:extLst>
      <p:ext uri="{BB962C8B-B14F-4D97-AF65-F5344CB8AC3E}">
        <p14:creationId xmlns:p14="http://schemas.microsoft.com/office/powerpoint/2010/main" val="463021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1851670"/>
            <a:ext cx="3600400" cy="2847245"/>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43" name="Picture 42"/>
          <p:cNvPicPr>
            <a:picLocks noChangeAspect="1"/>
          </p:cNvPicPr>
          <p:nvPr userDrawn="1"/>
        </p:nvPicPr>
        <p:blipFill>
          <a:blip r:embed="rId2"/>
          <a:stretch>
            <a:fillRect/>
          </a:stretch>
        </p:blipFill>
        <p:spPr>
          <a:xfrm>
            <a:off x="251520" y="267494"/>
            <a:ext cx="720080" cy="720080"/>
          </a:xfrm>
          <a:prstGeom prst="rect">
            <a:avLst/>
          </a:prstGeom>
        </p:spPr>
      </p:pic>
      <p:sp>
        <p:nvSpPr>
          <p:cNvPr id="2" name="Title 1"/>
          <p:cNvSpPr>
            <a:spLocks noGrp="1"/>
          </p:cNvSpPr>
          <p:nvPr>
            <p:ph type="title"/>
          </p:nvPr>
        </p:nvSpPr>
        <p:spPr>
          <a:xfrm>
            <a:off x="251520" y="1136676"/>
            <a:ext cx="3672408" cy="639365"/>
          </a:xfrm>
        </p:spPr>
        <p:txBody>
          <a:bodyPr/>
          <a:lstStyle/>
          <a:p>
            <a:r>
              <a:rPr lang="en-GB"/>
              <a:t>Click to edit Master title style</a:t>
            </a:r>
            <a:endParaRPr lang="en-AU" dirty="0"/>
          </a:p>
        </p:txBody>
      </p:sp>
    </p:spTree>
    <p:extLst>
      <p:ext uri="{BB962C8B-B14F-4D97-AF65-F5344CB8AC3E}">
        <p14:creationId xmlns:p14="http://schemas.microsoft.com/office/powerpoint/2010/main" val="4630210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4096622"/>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7" name="Rectangle 6"/>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8" name="Picture 7"/>
          <p:cNvPicPr>
            <a:picLocks noChangeAspect="1"/>
          </p:cNvPicPr>
          <p:nvPr userDrawn="1"/>
        </p:nvPicPr>
        <p:blipFill>
          <a:blip r:embed="rId2"/>
          <a:stretch>
            <a:fillRect/>
          </a:stretch>
        </p:blipFill>
        <p:spPr>
          <a:xfrm>
            <a:off x="8181552" y="4177358"/>
            <a:ext cx="720080" cy="720080"/>
          </a:xfrm>
          <a:prstGeom prst="rect">
            <a:avLst/>
          </a:prstGeom>
        </p:spPr>
      </p:pic>
    </p:spTree>
    <p:extLst>
      <p:ext uri="{BB962C8B-B14F-4D97-AF65-F5344CB8AC3E}">
        <p14:creationId xmlns:p14="http://schemas.microsoft.com/office/powerpoint/2010/main" val="3218432992"/>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4096622"/>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pic>
        <p:nvPicPr>
          <p:cNvPr id="9" name="Picture 8"/>
          <p:cNvPicPr>
            <a:picLocks noChangeAspect="1"/>
          </p:cNvPicPr>
          <p:nvPr userDrawn="1"/>
        </p:nvPicPr>
        <p:blipFill>
          <a:blip r:embed="rId2"/>
          <a:stretch>
            <a:fillRect/>
          </a:stretch>
        </p:blipFill>
        <p:spPr>
          <a:xfrm>
            <a:off x="8181552" y="4177358"/>
            <a:ext cx="720080" cy="720080"/>
          </a:xfrm>
          <a:prstGeom prst="rect">
            <a:avLst/>
          </a:prstGeom>
        </p:spPr>
      </p:pic>
      <p:sp>
        <p:nvSpPr>
          <p:cNvPr id="7" name="Rectangle 6"/>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sp>
        <p:nvSpPr>
          <p:cNvPr id="8" name="Picture Placeholder 5"/>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dirty="0"/>
          </a:p>
        </p:txBody>
      </p:sp>
    </p:spTree>
    <p:extLst>
      <p:ext uri="{BB962C8B-B14F-4D97-AF65-F5344CB8AC3E}">
        <p14:creationId xmlns:p14="http://schemas.microsoft.com/office/powerpoint/2010/main" val="518110496"/>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 partner logo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1203598"/>
            <a:ext cx="7930032" cy="1153507"/>
          </a:xfrm>
        </p:spPr>
        <p:txBody>
          <a:bodyPr anchor="b" anchorCtr="0">
            <a:normAutofit/>
          </a:bodyPr>
          <a:lstStyle>
            <a:lvl1pPr algn="l">
              <a:lnSpc>
                <a:spcPct val="90000"/>
              </a:lnSpc>
              <a:defRPr sz="3600" b="0">
                <a:solidFill>
                  <a:schemeClr val="bg1"/>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2922403"/>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7" name="Rectangle 6"/>
          <p:cNvSpPr/>
          <p:nvPr userDrawn="1"/>
        </p:nvSpPr>
        <p:spPr>
          <a:xfrm>
            <a:off x="6516216" y="582251"/>
            <a:ext cx="2385416" cy="138499"/>
          </a:xfrm>
          <a:prstGeom prst="rect">
            <a:avLst/>
          </a:prstGeom>
        </p:spPr>
        <p:txBody>
          <a:bodyPr wrap="square" lIns="0" tIns="0" rIns="0" bIns="0">
            <a:spAutoFit/>
          </a:bodyPr>
          <a:lstStyle/>
          <a:p>
            <a:pPr algn="r">
              <a:lnSpc>
                <a:spcPct val="90000"/>
              </a:lnSpc>
            </a:pPr>
            <a:r>
              <a:rPr lang="en-AU" sz="1000" dirty="0">
                <a:solidFill>
                  <a:schemeClr val="bg1"/>
                </a:solidFill>
              </a:rPr>
              <a:t>Australia’s National Science Agency</a:t>
            </a:r>
          </a:p>
        </p:txBody>
      </p:sp>
      <p:pic>
        <p:nvPicPr>
          <p:cNvPr id="9" name="Picture 8"/>
          <p:cNvPicPr>
            <a:picLocks noChangeAspect="1"/>
          </p:cNvPicPr>
          <p:nvPr userDrawn="1"/>
        </p:nvPicPr>
        <p:blipFill>
          <a:blip r:embed="rId2"/>
          <a:stretch>
            <a:fillRect/>
          </a:stretch>
        </p:blipFill>
        <p:spPr>
          <a:xfrm>
            <a:off x="251520" y="267494"/>
            <a:ext cx="720080" cy="720080"/>
          </a:xfrm>
          <a:prstGeom prst="rect">
            <a:avLst/>
          </a:prstGeom>
        </p:spPr>
      </p:pic>
    </p:spTree>
    <p:extLst>
      <p:ext uri="{BB962C8B-B14F-4D97-AF65-F5344CB8AC3E}">
        <p14:creationId xmlns:p14="http://schemas.microsoft.com/office/powerpoint/2010/main" val="729040451"/>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sp>
        <p:nvSpPr>
          <p:cNvPr id="11" name="Rectangle 10"/>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8" name="Picture 7">
            <a:extLst>
              <a:ext uri="{FF2B5EF4-FFF2-40B4-BE49-F238E27FC236}">
                <a16:creationId xmlns:a16="http://schemas.microsoft.com/office/drawing/2014/main" id="{98920DF2-0C7F-4A3B-9BAF-D692009CA0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19" y="267494"/>
            <a:ext cx="1522745" cy="720000"/>
          </a:xfrm>
          <a:prstGeom prst="rect">
            <a:avLst/>
          </a:prstGeom>
        </p:spPr>
      </p:pic>
    </p:spTree>
    <p:extLst>
      <p:ext uri="{BB962C8B-B14F-4D97-AF65-F5344CB8AC3E}">
        <p14:creationId xmlns:p14="http://schemas.microsoft.com/office/powerpoint/2010/main" val="971820450"/>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196403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GB"/>
              <a:t>Click to edit Master title style</a:t>
            </a:r>
            <a:endParaRPr lang="en-AU"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267494"/>
            <a:ext cx="720080" cy="720080"/>
          </a:xfrm>
          <a:prstGeom prst="rect">
            <a:avLst/>
          </a:prstGeom>
        </p:spPr>
      </p:pic>
      <p:sp>
        <p:nvSpPr>
          <p:cNvPr id="11" name="Rectangle 10"/>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spTree>
    <p:extLst>
      <p:ext uri="{BB962C8B-B14F-4D97-AF65-F5344CB8AC3E}">
        <p14:creationId xmlns:p14="http://schemas.microsoft.com/office/powerpoint/2010/main" val="2025567712"/>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514257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dirty="0"/>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Footer Placeholder 3"/>
          <p:cNvSpPr>
            <a:spLocks noGrp="1"/>
          </p:cNvSpPr>
          <p:nvPr>
            <p:ph type="ftr" sz="quarter" idx="10"/>
          </p:nvPr>
        </p:nvSpPr>
        <p:spPr/>
        <p:txBody>
          <a:bodyPr/>
          <a:lstStyle/>
          <a:p>
            <a:r>
              <a:rPr lang="en-AU"/>
              <a:t>Presentation title  |  Presenter name</a:t>
            </a:r>
            <a:endParaRPr lang="en-AU" dirty="0"/>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323933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131590"/>
            <a:ext cx="8640958" cy="3070944"/>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Text Placeholder 7"/>
          <p:cNvSpPr>
            <a:spLocks noGrp="1"/>
          </p:cNvSpPr>
          <p:nvPr>
            <p:ph type="body" sz="quarter" idx="13" hasCustomPrompt="1"/>
          </p:nvPr>
        </p:nvSpPr>
        <p:spPr>
          <a:xfrm>
            <a:off x="261850" y="267494"/>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dirty="0"/>
              <a:t>Click to edit Master title style</a:t>
            </a:r>
          </a:p>
          <a:p>
            <a:pPr lvl="1"/>
            <a:r>
              <a:rPr lang="en-US" dirty="0"/>
              <a:t>Second level</a:t>
            </a:r>
          </a:p>
        </p:txBody>
      </p:sp>
      <p:sp>
        <p:nvSpPr>
          <p:cNvPr id="2" name="Footer Placeholder 1"/>
          <p:cNvSpPr>
            <a:spLocks noGrp="1"/>
          </p:cNvSpPr>
          <p:nvPr>
            <p:ph type="ftr" sz="quarter" idx="14"/>
          </p:nvPr>
        </p:nvSpPr>
        <p:spPr/>
        <p:txBody>
          <a:bodyPr/>
          <a:lstStyle/>
          <a:p>
            <a:r>
              <a:rPr lang="en-AU"/>
              <a:t>Presentation title  |  Presenter name</a:t>
            </a:r>
            <a:endParaRPr lang="en-AU" dirty="0"/>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8416861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674295"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8650663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4441685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8046566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endParaRPr lang="en-AU" dirty="0"/>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2744884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tatement Layout +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55556648-49D5-4B5B-92D5-2DB59DEB5992}"/>
              </a:ext>
            </a:extLst>
          </p:cNvPr>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dirty="0"/>
          </a:p>
        </p:txBody>
      </p:sp>
      <p:sp>
        <p:nvSpPr>
          <p:cNvPr id="5" name="Content Placeholder 2"/>
          <p:cNvSpPr>
            <a:spLocks noGrp="1"/>
          </p:cNvSpPr>
          <p:nvPr>
            <p:ph idx="1"/>
          </p:nvPr>
        </p:nvSpPr>
        <p:spPr>
          <a:xfrm>
            <a:off x="251520" y="2859782"/>
            <a:ext cx="7920880" cy="2016224"/>
          </a:xfrm>
        </p:spPr>
        <p:txBody>
          <a:bodyPr/>
          <a:lstStyle>
            <a:lvl1pPr>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3843388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131590"/>
            <a:ext cx="7200800" cy="3600400"/>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6726317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27" name="Rectangle 26"/>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579862"/>
            <a:ext cx="6048672" cy="1008112"/>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3" name="Title 22"/>
          <p:cNvSpPr>
            <a:spLocks noGrp="1"/>
          </p:cNvSpPr>
          <p:nvPr>
            <p:ph type="title"/>
          </p:nvPr>
        </p:nvSpPr>
        <p:spPr>
          <a:xfrm>
            <a:off x="251521" y="2715766"/>
            <a:ext cx="6048671" cy="576064"/>
          </a:xfrm>
        </p:spPr>
        <p:txBody>
          <a:bodyPr anchor="b" anchorCtr="0">
            <a:noAutofit/>
          </a:bodyPr>
          <a:lstStyle>
            <a:lvl1pPr>
              <a:defRPr sz="3600">
                <a:solidFill>
                  <a:schemeClr val="accent3"/>
                </a:solidFill>
              </a:defRPr>
            </a:lvl1pPr>
          </a:lstStyle>
          <a:p>
            <a:r>
              <a:rPr lang="en-US" dirty="0"/>
              <a:t>Click to edit Master title style</a:t>
            </a:r>
            <a:endParaRPr lang="en-AU" dirty="0"/>
          </a:p>
        </p:txBody>
      </p:sp>
      <p:sp>
        <p:nvSpPr>
          <p:cNvPr id="44" name="Rectangle 43"/>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7" name="Picture 6"/>
          <p:cNvPicPr>
            <a:picLocks noChangeAspect="1"/>
          </p:cNvPicPr>
          <p:nvPr userDrawn="1"/>
        </p:nvPicPr>
        <p:blipFill>
          <a:blip r:embed="rId2"/>
          <a:stretch>
            <a:fillRect/>
          </a:stretch>
        </p:blipFill>
        <p:spPr>
          <a:xfrm>
            <a:off x="8181552" y="4177358"/>
            <a:ext cx="720080" cy="720080"/>
          </a:xfrm>
          <a:prstGeom prst="rect">
            <a:avLst/>
          </a:prstGeom>
        </p:spPr>
      </p:pic>
    </p:spTree>
    <p:extLst>
      <p:ext uri="{BB962C8B-B14F-4D97-AF65-F5344CB8AC3E}">
        <p14:creationId xmlns:p14="http://schemas.microsoft.com/office/powerpoint/2010/main" val="374589526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Title Slide + globe A">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GB"/>
              <a:t>Click to edit Master title style</a:t>
            </a:r>
            <a:endParaRPr lang="en-AU"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267494"/>
            <a:ext cx="720080" cy="720080"/>
          </a:xfrm>
          <a:prstGeom prst="rect">
            <a:avLst/>
          </a:prstGeom>
        </p:spPr>
      </p:pic>
      <p:sp>
        <p:nvSpPr>
          <p:cNvPr id="11" name="Rectangle 10"/>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12" name="Picture 11">
            <a:extLst>
              <a:ext uri="{FF2B5EF4-FFF2-40B4-BE49-F238E27FC236}">
                <a16:creationId xmlns:a16="http://schemas.microsoft.com/office/drawing/2014/main" id="{5B720CB1-E521-4F47-846E-80D04CFC82A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411760" y="411510"/>
            <a:ext cx="4320479" cy="4320479"/>
          </a:xfrm>
          <a:prstGeom prst="rect">
            <a:avLst/>
          </a:prstGeom>
        </p:spPr>
      </p:pic>
    </p:spTree>
    <p:extLst>
      <p:ext uri="{BB962C8B-B14F-4D97-AF65-F5344CB8AC3E}">
        <p14:creationId xmlns:p14="http://schemas.microsoft.com/office/powerpoint/2010/main" val="1510113193"/>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075806"/>
            <a:ext cx="7200800" cy="1623109"/>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6" name="Rectangle 5"/>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5" name="Picture 4">
            <a:extLst>
              <a:ext uri="{FF2B5EF4-FFF2-40B4-BE49-F238E27FC236}">
                <a16:creationId xmlns:a16="http://schemas.microsoft.com/office/drawing/2014/main" id="{8ED2A108-B854-40BC-AA72-4E9E7C74E58A}"/>
              </a:ext>
            </a:extLst>
          </p:cNvPr>
          <p:cNvPicPr>
            <a:picLocks noChangeAspect="1"/>
          </p:cNvPicPr>
          <p:nvPr userDrawn="1"/>
        </p:nvPicPr>
        <p:blipFill>
          <a:blip r:embed="rId2"/>
          <a:stretch>
            <a:fillRect/>
          </a:stretch>
        </p:blipFill>
        <p:spPr>
          <a:xfrm>
            <a:off x="8181552" y="4177358"/>
            <a:ext cx="720080" cy="720080"/>
          </a:xfrm>
          <a:prstGeom prst="rect">
            <a:avLst/>
          </a:prstGeom>
        </p:spPr>
      </p:pic>
    </p:spTree>
    <p:extLst>
      <p:ext uri="{BB962C8B-B14F-4D97-AF65-F5344CB8AC3E}">
        <p14:creationId xmlns:p14="http://schemas.microsoft.com/office/powerpoint/2010/main" val="112066690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7" name="Picture 6">
            <a:extLst>
              <a:ext uri="{FF2B5EF4-FFF2-40B4-BE49-F238E27FC236}">
                <a16:creationId xmlns:a16="http://schemas.microsoft.com/office/drawing/2014/main" id="{7628AE86-1CD5-4E73-826D-CE2783C6AC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19" y="267494"/>
            <a:ext cx="1522745" cy="720000"/>
          </a:xfrm>
          <a:prstGeom prst="rect">
            <a:avLst/>
          </a:prstGeom>
        </p:spPr>
      </p:pic>
    </p:spTree>
    <p:extLst>
      <p:ext uri="{BB962C8B-B14F-4D97-AF65-F5344CB8AC3E}">
        <p14:creationId xmlns:p14="http://schemas.microsoft.com/office/powerpoint/2010/main" val="506322686"/>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11" name="Rectangle 10"/>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sp>
        <p:nvSpPr>
          <p:cNvPr id="6" name="Picture Placeholder 5"/>
          <p:cNvSpPr>
            <a:spLocks noGrp="1"/>
          </p:cNvSpPr>
          <p:nvPr>
            <p:ph type="pic" sz="quarter" idx="10"/>
          </p:nvPr>
        </p:nvSpPr>
        <p:spPr>
          <a:xfrm>
            <a:off x="4571999" y="0"/>
            <a:ext cx="4563963" cy="5143500"/>
          </a:xfrm>
          <a:solidFill>
            <a:schemeClr val="accent1"/>
          </a:solidFill>
          <a:ln>
            <a:noFill/>
          </a:ln>
        </p:spPr>
        <p:txBody>
          <a:bodyPr anchor="ctr" anchorCtr="0"/>
          <a:lstStyle>
            <a:lvl1pPr marL="0" indent="0" algn="ctr">
              <a:buNone/>
              <a:defRPr/>
            </a:lvl1pPr>
          </a:lstStyle>
          <a:p>
            <a:endParaRPr lang="en-AU" dirty="0"/>
          </a:p>
        </p:txBody>
      </p:sp>
      <p:pic>
        <p:nvPicPr>
          <p:cNvPr id="7" name="Picture 6">
            <a:extLst>
              <a:ext uri="{FF2B5EF4-FFF2-40B4-BE49-F238E27FC236}">
                <a16:creationId xmlns:a16="http://schemas.microsoft.com/office/drawing/2014/main" id="{E6293303-2843-4D52-97D9-AF77676C9C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19" y="267494"/>
            <a:ext cx="1522745" cy="720000"/>
          </a:xfrm>
          <a:prstGeom prst="rect">
            <a:avLst/>
          </a:prstGeom>
        </p:spPr>
      </p:pic>
    </p:spTree>
    <p:extLst>
      <p:ext uri="{BB962C8B-B14F-4D97-AF65-F5344CB8AC3E}">
        <p14:creationId xmlns:p14="http://schemas.microsoft.com/office/powerpoint/2010/main" val="2621014604"/>
      </p:ext>
    </p:extLst>
  </p:cSld>
  <p:clrMapOvr>
    <a:masterClrMapping/>
  </p:clrMapOvr>
  <p:extLst>
    <p:ext uri="{DCECCB84-F9BA-43D5-87BE-67443E8EF086}">
      <p15:sldGuideLst xmlns:p15="http://schemas.microsoft.com/office/powerpoint/2012/main">
        <p15:guide id="1" pos="158">
          <p15:clr>
            <a:srgbClr val="FBAE40"/>
          </p15:clr>
        </p15:guide>
        <p15:guide id="2" orient="horz" pos="1620">
          <p15:clr>
            <a:srgbClr val="FBAE40"/>
          </p15:clr>
        </p15:guide>
        <p15:guide id="3" pos="2880">
          <p15:clr>
            <a:srgbClr val="FBAE40"/>
          </p15:clr>
        </p15:guide>
        <p15:guide id="4" pos="5602">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sp>
        <p:nvSpPr>
          <p:cNvPr id="11" name="Rectangle 10"/>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8" name="Picture 7">
            <a:extLst>
              <a:ext uri="{FF2B5EF4-FFF2-40B4-BE49-F238E27FC236}">
                <a16:creationId xmlns:a16="http://schemas.microsoft.com/office/drawing/2014/main" id="{98920DF2-0C7F-4A3B-9BAF-D692009CA0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19" y="267494"/>
            <a:ext cx="1522745" cy="720000"/>
          </a:xfrm>
          <a:prstGeom prst="rect">
            <a:avLst/>
          </a:prstGeom>
        </p:spPr>
      </p:pic>
    </p:spTree>
    <p:extLst>
      <p:ext uri="{BB962C8B-B14F-4D97-AF65-F5344CB8AC3E}">
        <p14:creationId xmlns:p14="http://schemas.microsoft.com/office/powerpoint/2010/main" val="3079541611"/>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A">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sp>
        <p:nvSpPr>
          <p:cNvPr id="11" name="Rectangle 10"/>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8" name="Picture 7">
            <a:extLst>
              <a:ext uri="{FF2B5EF4-FFF2-40B4-BE49-F238E27FC236}">
                <a16:creationId xmlns:a16="http://schemas.microsoft.com/office/drawing/2014/main" id="{98920DF2-0C7F-4A3B-9BAF-D692009CA0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19" y="267494"/>
            <a:ext cx="1522745" cy="720000"/>
          </a:xfrm>
          <a:prstGeom prst="rect">
            <a:avLst/>
          </a:prstGeom>
        </p:spPr>
      </p:pic>
      <p:pic>
        <p:nvPicPr>
          <p:cNvPr id="3" name="Picture 2">
            <a:extLst>
              <a:ext uri="{FF2B5EF4-FFF2-40B4-BE49-F238E27FC236}">
                <a16:creationId xmlns:a16="http://schemas.microsoft.com/office/drawing/2014/main" id="{B524570F-DB8E-CD17-FBF7-C6D583668B1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413687" y="413437"/>
            <a:ext cx="4316625" cy="4316625"/>
          </a:xfrm>
          <a:prstGeom prst="rect">
            <a:avLst/>
          </a:prstGeom>
        </p:spPr>
      </p:pic>
    </p:spTree>
    <p:extLst>
      <p:ext uri="{BB962C8B-B14F-4D97-AF65-F5344CB8AC3E}">
        <p14:creationId xmlns:p14="http://schemas.microsoft.com/office/powerpoint/2010/main" val="613270849"/>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8069083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9115323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dirty="0"/>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Footer Placeholder 3"/>
          <p:cNvSpPr>
            <a:spLocks noGrp="1"/>
          </p:cNvSpPr>
          <p:nvPr>
            <p:ph type="ftr" sz="quarter" idx="10"/>
          </p:nvPr>
        </p:nvSpPr>
        <p:spPr/>
        <p:txBody>
          <a:bodyPr/>
          <a:lstStyle/>
          <a:p>
            <a:r>
              <a:rPr lang="en-AU"/>
              <a:t>Presentation title  |  Presenter name</a:t>
            </a:r>
            <a:endParaRPr lang="en-AU" dirty="0"/>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9932665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707654"/>
            <a:ext cx="8640958" cy="3024336"/>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Text Placeholder 7"/>
          <p:cNvSpPr>
            <a:spLocks noGrp="1"/>
          </p:cNvSpPr>
          <p:nvPr>
            <p:ph type="body" sz="quarter" idx="13" hasCustomPrompt="1"/>
          </p:nvPr>
        </p:nvSpPr>
        <p:spPr>
          <a:xfrm>
            <a:off x="261850" y="843558"/>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dirty="0"/>
              <a:t>Click to edit Master title style</a:t>
            </a:r>
          </a:p>
          <a:p>
            <a:pPr lvl="1"/>
            <a:r>
              <a:rPr lang="en-US" dirty="0"/>
              <a:t>Second level</a:t>
            </a:r>
          </a:p>
        </p:txBody>
      </p:sp>
      <p:sp>
        <p:nvSpPr>
          <p:cNvPr id="2" name="Footer Placeholder 1"/>
          <p:cNvSpPr>
            <a:spLocks noGrp="1"/>
          </p:cNvSpPr>
          <p:nvPr>
            <p:ph type="ftr" sz="quarter" idx="14"/>
          </p:nvPr>
        </p:nvSpPr>
        <p:spPr/>
        <p:txBody>
          <a:bodyPr/>
          <a:lstStyle/>
          <a:p>
            <a:r>
              <a:rPr lang="en-AU"/>
              <a:t>Presentation title  |  Presenter name</a:t>
            </a:r>
            <a:endParaRPr lang="en-AU" dirty="0"/>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4011801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674295"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897395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B">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GB"/>
              <a:t>Click to edit Master title style</a:t>
            </a:r>
            <a:endParaRPr lang="en-AU"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267494"/>
            <a:ext cx="720080" cy="720080"/>
          </a:xfrm>
          <a:prstGeom prst="rect">
            <a:avLst/>
          </a:prstGeom>
        </p:spPr>
      </p:pic>
      <p:sp>
        <p:nvSpPr>
          <p:cNvPr id="11" name="Rectangle 10"/>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6" name="Picture 5">
            <a:extLst>
              <a:ext uri="{FF2B5EF4-FFF2-40B4-BE49-F238E27FC236}">
                <a16:creationId xmlns:a16="http://schemas.microsoft.com/office/drawing/2014/main" id="{99B53703-8E60-4B54-AC3E-B056BED151E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411759" y="411510"/>
            <a:ext cx="4320479" cy="4320479"/>
          </a:xfrm>
          <a:prstGeom prst="rect">
            <a:avLst/>
          </a:prstGeom>
        </p:spPr>
      </p:pic>
    </p:spTree>
    <p:extLst>
      <p:ext uri="{BB962C8B-B14F-4D97-AF65-F5344CB8AC3E}">
        <p14:creationId xmlns:p14="http://schemas.microsoft.com/office/powerpoint/2010/main" val="2165610044"/>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with catalyst">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US" dirty="0"/>
              <a:t>Click to edit Master title style</a:t>
            </a:r>
            <a:endParaRPr lang="en-AU" dirty="0"/>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83870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40554827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with catalyst dark">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US" dirty="0"/>
              <a:t>Click to edit Master title style</a:t>
            </a:r>
            <a:endParaRPr lang="en-AU" dirty="0"/>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838700" y="1665854"/>
            <a:ext cx="4038600" cy="3066136"/>
          </a:xfr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4183587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 half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endParaRPr lang="en-AU" dirty="0"/>
          </a:p>
        </p:txBody>
      </p:sp>
      <p:sp>
        <p:nvSpPr>
          <p:cNvPr id="3" name="Content Placeholder 2"/>
          <p:cNvSpPr>
            <a:spLocks noGrp="1"/>
          </p:cNvSpPr>
          <p:nvPr>
            <p:ph idx="1"/>
          </p:nvPr>
        </p:nvSpPr>
        <p:spPr>
          <a:xfrm>
            <a:off x="251522" y="1550788"/>
            <a:ext cx="4032446"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a:xfrm>
            <a:off x="251520" y="805458"/>
            <a:ext cx="4032448" cy="639365"/>
          </a:xfrm>
        </p:spPr>
        <p:txBody>
          <a:bodyPr/>
          <a:lstStyle/>
          <a:p>
            <a:r>
              <a:rPr lang="en-US" dirty="0"/>
              <a:t>Click to edit Master title style</a:t>
            </a:r>
            <a:endParaRPr lang="en-AU" dirty="0"/>
          </a:p>
        </p:txBody>
      </p:sp>
      <p:sp>
        <p:nvSpPr>
          <p:cNvPr id="6" name="Footer Placeholder 5"/>
          <p:cNvSpPr>
            <a:spLocks noGrp="1"/>
          </p:cNvSpPr>
          <p:nvPr>
            <p:ph type="ftr" sz="quarter" idx="10"/>
          </p:nvPr>
        </p:nvSpPr>
        <p:spPr>
          <a:xfrm>
            <a:off x="601371" y="4878250"/>
            <a:ext cx="3682598"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8042475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and Content + quarter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6853836" y="0"/>
            <a:ext cx="2282400" cy="5143500"/>
          </a:xfrm>
          <a:solidFill>
            <a:schemeClr val="accent1"/>
          </a:solidFill>
          <a:ln>
            <a:noFill/>
          </a:ln>
        </p:spPr>
        <p:txBody>
          <a:bodyPr anchor="ctr" anchorCtr="0"/>
          <a:lstStyle>
            <a:lvl1pPr marL="0" indent="0" algn="ctr">
              <a:buNone/>
              <a:defRPr/>
            </a:lvl1pPr>
          </a:lstStyle>
          <a:p>
            <a:endParaRPr lang="en-AU" dirty="0"/>
          </a:p>
        </p:txBody>
      </p:sp>
      <p:sp>
        <p:nvSpPr>
          <p:cNvPr id="3" name="Content Placeholder 2"/>
          <p:cNvSpPr>
            <a:spLocks noGrp="1"/>
          </p:cNvSpPr>
          <p:nvPr>
            <p:ph idx="1"/>
          </p:nvPr>
        </p:nvSpPr>
        <p:spPr>
          <a:xfrm>
            <a:off x="251522" y="1550788"/>
            <a:ext cx="6336702"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a:xfrm>
            <a:off x="251520" y="805458"/>
            <a:ext cx="6336704" cy="639365"/>
          </a:xfrm>
        </p:spPr>
        <p:txBody>
          <a:bodyPr/>
          <a:lstStyle/>
          <a:p>
            <a:r>
              <a:rPr lang="en-US" dirty="0"/>
              <a:t>Click to edit Master title style</a:t>
            </a:r>
            <a:endParaRPr lang="en-AU" dirty="0"/>
          </a:p>
        </p:txBody>
      </p:sp>
      <p:sp>
        <p:nvSpPr>
          <p:cNvPr id="6" name="Footer Placeholder 5"/>
          <p:cNvSpPr>
            <a:spLocks noGrp="1"/>
          </p:cNvSpPr>
          <p:nvPr>
            <p:ph type="ftr" sz="quarter" idx="10"/>
          </p:nvPr>
        </p:nvSpPr>
        <p:spPr>
          <a:xfrm>
            <a:off x="601370" y="4878250"/>
            <a:ext cx="5986853"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8533576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7625945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endParaRPr lang="en-AU" dirty="0"/>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40982742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endParaRPr lang="en-AU" dirty="0"/>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9130666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atement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7B52948-05FD-444E-9ADC-BA5285595A75}"/>
              </a:ext>
            </a:extLst>
          </p:cNvPr>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endParaRPr lang="en-AU" dirty="0"/>
          </a:p>
        </p:txBody>
      </p:sp>
      <p:sp>
        <p:nvSpPr>
          <p:cNvPr id="5" name="Content Placeholder 2"/>
          <p:cNvSpPr>
            <a:spLocks noGrp="1"/>
          </p:cNvSpPr>
          <p:nvPr>
            <p:ph idx="1"/>
          </p:nvPr>
        </p:nvSpPr>
        <p:spPr>
          <a:xfrm>
            <a:off x="251520" y="1851670"/>
            <a:ext cx="3960440" cy="2525068"/>
          </a:xfrm>
        </p:spPr>
        <p:txBody>
          <a:bodyPr/>
          <a:lstStyle>
            <a:lvl1pPr marL="0" indent="0">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1828722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275605"/>
            <a:ext cx="7056784" cy="2736305"/>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458469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2571750"/>
            <a:ext cx="3600400" cy="2160240"/>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3" name="Title 22"/>
          <p:cNvSpPr>
            <a:spLocks noGrp="1"/>
          </p:cNvSpPr>
          <p:nvPr>
            <p:ph type="title"/>
          </p:nvPr>
        </p:nvSpPr>
        <p:spPr>
          <a:xfrm>
            <a:off x="251521" y="915566"/>
            <a:ext cx="3600399" cy="1440160"/>
          </a:xfrm>
        </p:spPr>
        <p:txBody>
          <a:bodyPr anchor="b" anchorCtr="0">
            <a:noAutofit/>
          </a:bodyPr>
          <a:lstStyle>
            <a:lvl1pPr>
              <a:defRPr sz="3600">
                <a:solidFill>
                  <a:schemeClr val="accent3"/>
                </a:solidFill>
              </a:defRPr>
            </a:lvl1pPr>
          </a:lstStyle>
          <a:p>
            <a:r>
              <a:rPr lang="en-US" dirty="0"/>
              <a:t>Click to edit Master title style</a:t>
            </a:r>
            <a:endParaRPr lang="en-AU" dirty="0"/>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Rectangle 43"/>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7" name="Picture 6">
            <a:extLst>
              <a:ext uri="{FF2B5EF4-FFF2-40B4-BE49-F238E27FC236}">
                <a16:creationId xmlns:a16="http://schemas.microsoft.com/office/drawing/2014/main" id="{CA54D81D-7CFA-4E8D-924E-F049F52C1B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19" y="267494"/>
            <a:ext cx="1522745" cy="720000"/>
          </a:xfrm>
          <a:prstGeom prst="rect">
            <a:avLst/>
          </a:prstGeom>
        </p:spPr>
      </p:pic>
    </p:spTree>
    <p:extLst>
      <p:ext uri="{BB962C8B-B14F-4D97-AF65-F5344CB8AC3E}">
        <p14:creationId xmlns:p14="http://schemas.microsoft.com/office/powerpoint/2010/main" val="3464070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C">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GB"/>
              <a:t>Click to edit Master title style</a:t>
            </a:r>
            <a:endParaRPr lang="en-AU"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267494"/>
            <a:ext cx="720080" cy="720080"/>
          </a:xfrm>
          <a:prstGeom prst="rect">
            <a:avLst/>
          </a:prstGeom>
        </p:spPr>
      </p:pic>
      <p:sp>
        <p:nvSpPr>
          <p:cNvPr id="11" name="Rectangle 10"/>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5" name="Picture 4">
            <a:extLst>
              <a:ext uri="{FF2B5EF4-FFF2-40B4-BE49-F238E27FC236}">
                <a16:creationId xmlns:a16="http://schemas.microsoft.com/office/drawing/2014/main" id="{802EF042-86EA-B59E-DD7F-BE27EC02BD3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411759" y="409582"/>
            <a:ext cx="4320479" cy="4320479"/>
          </a:xfrm>
          <a:prstGeom prst="rect">
            <a:avLst/>
          </a:prstGeom>
        </p:spPr>
      </p:pic>
    </p:spTree>
    <p:extLst>
      <p:ext uri="{BB962C8B-B14F-4D97-AF65-F5344CB8AC3E}">
        <p14:creationId xmlns:p14="http://schemas.microsoft.com/office/powerpoint/2010/main" val="3933071170"/>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1851670"/>
            <a:ext cx="3600400" cy="2847245"/>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sp>
        <p:nvSpPr>
          <p:cNvPr id="2" name="Title 1"/>
          <p:cNvSpPr>
            <a:spLocks noGrp="1"/>
          </p:cNvSpPr>
          <p:nvPr>
            <p:ph type="title"/>
          </p:nvPr>
        </p:nvSpPr>
        <p:spPr>
          <a:xfrm>
            <a:off x="251520" y="1136676"/>
            <a:ext cx="3672408" cy="639365"/>
          </a:xfrm>
        </p:spPr>
        <p:txBody>
          <a:bodyPr/>
          <a:lstStyle/>
          <a:p>
            <a:r>
              <a:rPr lang="en-US" dirty="0"/>
              <a:t>Click to edit Master title style</a:t>
            </a:r>
            <a:endParaRPr lang="en-AU" dirty="0"/>
          </a:p>
        </p:txBody>
      </p:sp>
      <p:pic>
        <p:nvPicPr>
          <p:cNvPr id="8" name="Picture 7">
            <a:extLst>
              <a:ext uri="{FF2B5EF4-FFF2-40B4-BE49-F238E27FC236}">
                <a16:creationId xmlns:a16="http://schemas.microsoft.com/office/drawing/2014/main" id="{DBF62FF1-8277-4CEC-A22F-7E8130E254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19" y="267494"/>
            <a:ext cx="1522745" cy="720000"/>
          </a:xfrm>
          <a:prstGeom prst="rect">
            <a:avLst/>
          </a:prstGeom>
        </p:spPr>
      </p:pic>
    </p:spTree>
    <p:extLst>
      <p:ext uri="{BB962C8B-B14F-4D97-AF65-F5344CB8AC3E}">
        <p14:creationId xmlns:p14="http://schemas.microsoft.com/office/powerpoint/2010/main" val="29259568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4096622"/>
            <a:ext cx="684076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7" name="Rectangle 6"/>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10" name="Picture 9">
            <a:extLst>
              <a:ext uri="{FF2B5EF4-FFF2-40B4-BE49-F238E27FC236}">
                <a16:creationId xmlns:a16="http://schemas.microsoft.com/office/drawing/2014/main" id="{F7785B6E-E88B-43F0-AF0F-FE873692AB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78887" y="4177438"/>
            <a:ext cx="1522745" cy="720000"/>
          </a:xfrm>
          <a:prstGeom prst="rect">
            <a:avLst/>
          </a:prstGeom>
        </p:spPr>
      </p:pic>
    </p:spTree>
    <p:extLst>
      <p:ext uri="{BB962C8B-B14F-4D97-AF65-F5344CB8AC3E}">
        <p14:creationId xmlns:p14="http://schemas.microsoft.com/office/powerpoint/2010/main" val="4127032755"/>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4096622"/>
            <a:ext cx="684076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7" name="Rectangle 6"/>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sp>
        <p:nvSpPr>
          <p:cNvPr id="8" name="Picture Placeholder 5"/>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dirty="0"/>
          </a:p>
        </p:txBody>
      </p:sp>
      <p:pic>
        <p:nvPicPr>
          <p:cNvPr id="10" name="Picture 9">
            <a:extLst>
              <a:ext uri="{FF2B5EF4-FFF2-40B4-BE49-F238E27FC236}">
                <a16:creationId xmlns:a16="http://schemas.microsoft.com/office/drawing/2014/main" id="{F8FF943A-2EFE-4939-9416-AA45E8893D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78887" y="4177438"/>
            <a:ext cx="1522745" cy="720000"/>
          </a:xfrm>
          <a:prstGeom prst="rect">
            <a:avLst/>
          </a:prstGeom>
        </p:spPr>
      </p:pic>
    </p:spTree>
    <p:extLst>
      <p:ext uri="{BB962C8B-B14F-4D97-AF65-F5344CB8AC3E}">
        <p14:creationId xmlns:p14="http://schemas.microsoft.com/office/powerpoint/2010/main" val="3898641261"/>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Slide + partner logo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1203598"/>
            <a:ext cx="7930032" cy="1153507"/>
          </a:xfrm>
        </p:spPr>
        <p:txBody>
          <a:bodyPr anchor="b" anchorCtr="0">
            <a:normAutofit/>
          </a:bodyPr>
          <a:lstStyle>
            <a:lvl1pPr algn="l">
              <a:lnSpc>
                <a:spcPct val="90000"/>
              </a:lnSpc>
              <a:defRPr sz="3600" b="0">
                <a:solidFill>
                  <a:schemeClr val="bg1"/>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2922403"/>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7" name="Rectangle 6"/>
          <p:cNvSpPr/>
          <p:nvPr userDrawn="1"/>
        </p:nvSpPr>
        <p:spPr>
          <a:xfrm>
            <a:off x="6516216" y="582251"/>
            <a:ext cx="2385416" cy="138499"/>
          </a:xfrm>
          <a:prstGeom prst="rect">
            <a:avLst/>
          </a:prstGeom>
        </p:spPr>
        <p:txBody>
          <a:bodyPr wrap="square" lIns="0" tIns="0" rIns="0" bIns="0">
            <a:spAutoFit/>
          </a:bodyPr>
          <a:lstStyle/>
          <a:p>
            <a:pPr algn="r">
              <a:lnSpc>
                <a:spcPct val="90000"/>
              </a:lnSpc>
            </a:pPr>
            <a:r>
              <a:rPr lang="en-AU" sz="1000" dirty="0">
                <a:solidFill>
                  <a:schemeClr val="bg1"/>
                </a:solidFill>
              </a:rPr>
              <a:t>Australia’s National Science Agency</a:t>
            </a:r>
          </a:p>
        </p:txBody>
      </p:sp>
      <p:pic>
        <p:nvPicPr>
          <p:cNvPr id="10" name="Picture 9">
            <a:extLst>
              <a:ext uri="{FF2B5EF4-FFF2-40B4-BE49-F238E27FC236}">
                <a16:creationId xmlns:a16="http://schemas.microsoft.com/office/drawing/2014/main" id="{3CA196B7-7271-40B8-B951-8FDD29916E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267494"/>
            <a:ext cx="1522745" cy="720000"/>
          </a:xfrm>
          <a:prstGeom prst="rect">
            <a:avLst/>
          </a:prstGeom>
        </p:spPr>
      </p:pic>
    </p:spTree>
    <p:extLst>
      <p:ext uri="{BB962C8B-B14F-4D97-AF65-F5344CB8AC3E}">
        <p14:creationId xmlns:p14="http://schemas.microsoft.com/office/powerpoint/2010/main" val="1585278241"/>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9174645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8112482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dirty="0"/>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Footer Placeholder 3"/>
          <p:cNvSpPr>
            <a:spLocks noGrp="1"/>
          </p:cNvSpPr>
          <p:nvPr>
            <p:ph type="ftr" sz="quarter" idx="10"/>
          </p:nvPr>
        </p:nvSpPr>
        <p:spPr/>
        <p:txBody>
          <a:bodyPr/>
          <a:lstStyle/>
          <a:p>
            <a:r>
              <a:rPr lang="en-AU"/>
              <a:t>Presentation title  |  Presenter name</a:t>
            </a:r>
            <a:endParaRPr lang="en-AU" dirty="0"/>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5587599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131590"/>
            <a:ext cx="8640958" cy="3070944"/>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Text Placeholder 7"/>
          <p:cNvSpPr>
            <a:spLocks noGrp="1"/>
          </p:cNvSpPr>
          <p:nvPr>
            <p:ph type="body" sz="quarter" idx="13" hasCustomPrompt="1"/>
          </p:nvPr>
        </p:nvSpPr>
        <p:spPr>
          <a:xfrm>
            <a:off x="261850" y="267494"/>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dirty="0"/>
              <a:t>Click to edit Master title style</a:t>
            </a:r>
          </a:p>
          <a:p>
            <a:pPr lvl="1"/>
            <a:r>
              <a:rPr lang="en-US" dirty="0"/>
              <a:t>Second level</a:t>
            </a:r>
          </a:p>
        </p:txBody>
      </p:sp>
      <p:sp>
        <p:nvSpPr>
          <p:cNvPr id="2" name="Footer Placeholder 1"/>
          <p:cNvSpPr>
            <a:spLocks noGrp="1"/>
          </p:cNvSpPr>
          <p:nvPr>
            <p:ph type="ftr" sz="quarter" idx="14"/>
          </p:nvPr>
        </p:nvSpPr>
        <p:spPr/>
        <p:txBody>
          <a:bodyPr/>
          <a:lstStyle/>
          <a:p>
            <a:r>
              <a:rPr lang="en-AU"/>
              <a:t>Presentation title  |  Presenter name</a:t>
            </a:r>
            <a:endParaRPr lang="en-AU" dirty="0"/>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4348174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674295" y="1131590"/>
            <a:ext cx="4038600" cy="3312368"/>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6181558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668499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GB"/>
              <a:t>Click to edit Master title style</a:t>
            </a:r>
            <a:endParaRPr lang="en-AU"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267494"/>
            <a:ext cx="720080" cy="720080"/>
          </a:xfrm>
          <a:prstGeom prst="rect">
            <a:avLst/>
          </a:prstGeom>
        </p:spPr>
      </p:pic>
      <p:sp>
        <p:nvSpPr>
          <p:cNvPr id="11" name="Rectangle 10"/>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6" name="Picture 5">
            <a:extLst>
              <a:ext uri="{FF2B5EF4-FFF2-40B4-BE49-F238E27FC236}">
                <a16:creationId xmlns:a16="http://schemas.microsoft.com/office/drawing/2014/main" id="{99B53703-8E60-4B54-AC3E-B056BED151E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411759" y="411510"/>
            <a:ext cx="4320479" cy="4320479"/>
          </a:xfrm>
          <a:prstGeom prst="rect">
            <a:avLst/>
          </a:prstGeom>
        </p:spPr>
      </p:pic>
    </p:spTree>
    <p:extLst>
      <p:ext uri="{BB962C8B-B14F-4D97-AF65-F5344CB8AC3E}">
        <p14:creationId xmlns:p14="http://schemas.microsoft.com/office/powerpoint/2010/main" val="1859859945"/>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4281944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endParaRPr lang="en-AU" dirty="0"/>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9063824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tatement Layout +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55556648-49D5-4B5B-92D5-2DB59DEB5992}"/>
              </a:ext>
            </a:extLst>
          </p:cNvPr>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dirty="0"/>
          </a:p>
        </p:txBody>
      </p:sp>
      <p:sp>
        <p:nvSpPr>
          <p:cNvPr id="5" name="Content Placeholder 2"/>
          <p:cNvSpPr>
            <a:spLocks noGrp="1"/>
          </p:cNvSpPr>
          <p:nvPr>
            <p:ph idx="1"/>
          </p:nvPr>
        </p:nvSpPr>
        <p:spPr>
          <a:xfrm>
            <a:off x="251520" y="2859782"/>
            <a:ext cx="7920880" cy="2016224"/>
          </a:xfrm>
        </p:spPr>
        <p:txBody>
          <a:bodyPr/>
          <a:lstStyle>
            <a:lvl1pPr>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006384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131590"/>
            <a:ext cx="7200800" cy="3600400"/>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0984940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27" name="Rectangle 26"/>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579862"/>
            <a:ext cx="6048672" cy="1008112"/>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3" name="Title 22"/>
          <p:cNvSpPr>
            <a:spLocks noGrp="1"/>
          </p:cNvSpPr>
          <p:nvPr>
            <p:ph type="title"/>
          </p:nvPr>
        </p:nvSpPr>
        <p:spPr>
          <a:xfrm>
            <a:off x="251521" y="2715766"/>
            <a:ext cx="6048671" cy="576064"/>
          </a:xfrm>
        </p:spPr>
        <p:txBody>
          <a:bodyPr anchor="b" anchorCtr="0">
            <a:noAutofit/>
          </a:bodyPr>
          <a:lstStyle>
            <a:lvl1pPr>
              <a:defRPr sz="3600">
                <a:solidFill>
                  <a:schemeClr val="accent3"/>
                </a:solidFill>
              </a:defRPr>
            </a:lvl1pPr>
          </a:lstStyle>
          <a:p>
            <a:r>
              <a:rPr lang="en-US" dirty="0"/>
              <a:t>Click to edit Master title style</a:t>
            </a:r>
            <a:endParaRPr lang="en-AU" dirty="0"/>
          </a:p>
        </p:txBody>
      </p:sp>
      <p:sp>
        <p:nvSpPr>
          <p:cNvPr id="44" name="Rectangle 43"/>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8" name="Picture 7">
            <a:extLst>
              <a:ext uri="{FF2B5EF4-FFF2-40B4-BE49-F238E27FC236}">
                <a16:creationId xmlns:a16="http://schemas.microsoft.com/office/drawing/2014/main" id="{986DC4BE-CEEE-431B-9F14-9C57722140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78887" y="4177438"/>
            <a:ext cx="1522745" cy="720000"/>
          </a:xfrm>
          <a:prstGeom prst="rect">
            <a:avLst/>
          </a:prstGeom>
        </p:spPr>
      </p:pic>
    </p:spTree>
    <p:extLst>
      <p:ext uri="{BB962C8B-B14F-4D97-AF65-F5344CB8AC3E}">
        <p14:creationId xmlns:p14="http://schemas.microsoft.com/office/powerpoint/2010/main" val="20821130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2571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ubtitle 2"/>
          <p:cNvSpPr>
            <a:spLocks noGrp="1"/>
          </p:cNvSpPr>
          <p:nvPr>
            <p:ph type="subTitle" idx="1" hasCustomPrompt="1"/>
          </p:nvPr>
        </p:nvSpPr>
        <p:spPr>
          <a:xfrm>
            <a:off x="251520" y="3075806"/>
            <a:ext cx="6984776" cy="1623109"/>
          </a:xfrm>
        </p:spPr>
        <p:txBody>
          <a:bodyPr numCol="2" spcCol="360000">
            <a:normAutofit/>
          </a:bodyPr>
          <a:lstStyle>
            <a:lvl1pPr marL="0" indent="0" algn="l">
              <a:lnSpc>
                <a:spcPct val="90000"/>
              </a:lnSpc>
              <a:spcBef>
                <a:spcPts val="3000"/>
              </a:spcBef>
              <a:buNone/>
              <a:defRPr sz="1600" b="1">
                <a:solidFill>
                  <a:schemeClr val="tx1"/>
                </a:solidFill>
              </a:defRPr>
            </a:lvl1pPr>
            <a:lvl2pPr marL="0" indent="0" algn="l">
              <a:lnSpc>
                <a:spcPct val="90000"/>
              </a:lnSpc>
              <a:spcBef>
                <a:spcPts val="0"/>
              </a:spcBef>
              <a:spcAft>
                <a:spcPts val="563"/>
              </a:spcAft>
              <a:buNone/>
              <a:defRPr sz="1600">
                <a:solidFill>
                  <a:schemeClr val="tx1"/>
                </a:solidFill>
              </a:defRPr>
            </a:lvl2pPr>
            <a:lvl3pPr marL="266400" indent="-266400" algn="l">
              <a:lnSpc>
                <a:spcPct val="90000"/>
              </a:lnSpc>
              <a:spcBef>
                <a:spcPts val="0"/>
              </a:spcBef>
              <a:buNone/>
              <a:tabLst>
                <a:tab pos="356400" algn="l"/>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6" name="Rectangle 5"/>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5" name="Picture 4">
            <a:extLst>
              <a:ext uri="{FF2B5EF4-FFF2-40B4-BE49-F238E27FC236}">
                <a16:creationId xmlns:a16="http://schemas.microsoft.com/office/drawing/2014/main" id="{4F794113-D310-44FA-B463-B20C679AB5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78887" y="4177438"/>
            <a:ext cx="1522745" cy="720000"/>
          </a:xfrm>
          <a:prstGeom prst="rect">
            <a:avLst/>
          </a:prstGeom>
        </p:spPr>
      </p:pic>
    </p:spTree>
    <p:extLst>
      <p:ext uri="{BB962C8B-B14F-4D97-AF65-F5344CB8AC3E}">
        <p14:creationId xmlns:p14="http://schemas.microsoft.com/office/powerpoint/2010/main" val="11472216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Graphic 7">
            <a:extLst>
              <a:ext uri="{FF2B5EF4-FFF2-40B4-BE49-F238E27FC236}">
                <a16:creationId xmlns:a16="http://schemas.microsoft.com/office/drawing/2014/main" id="{9E31894D-BB7F-4DA8-8D6C-C5A7A751EA4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1519" y="267494"/>
            <a:ext cx="2731182" cy="684000"/>
          </a:xfrm>
          <a:prstGeom prst="rect">
            <a:avLst/>
          </a:prstGeom>
        </p:spPr>
      </p:pic>
      <p:sp>
        <p:nvSpPr>
          <p:cNvPr id="9" name="Rectangle 8">
            <a:extLst>
              <a:ext uri="{FF2B5EF4-FFF2-40B4-BE49-F238E27FC236}">
                <a16:creationId xmlns:a16="http://schemas.microsoft.com/office/drawing/2014/main" id="{A711503A-192E-4575-80CF-A393277570CC}"/>
              </a:ext>
            </a:extLst>
          </p:cNvPr>
          <p:cNvSpPr/>
          <p:nvPr userDrawn="1"/>
        </p:nvSpPr>
        <p:spPr>
          <a:xfrm>
            <a:off x="251520" y="4711673"/>
            <a:ext cx="3024336" cy="276999"/>
          </a:xfrm>
          <a:prstGeom prst="rect">
            <a:avLst/>
          </a:prstGeom>
        </p:spPr>
        <p:txBody>
          <a:bodyPr wrap="square" lIns="0" tIns="0" rIns="0" bIns="0">
            <a:spAutoFit/>
          </a:bodyPr>
          <a:lstStyle/>
          <a:p>
            <a:pPr algn="l">
              <a:lnSpc>
                <a:spcPct val="90000"/>
              </a:lnSpc>
            </a:pPr>
            <a:r>
              <a:rPr lang="en-AU" sz="1000" dirty="0">
                <a:solidFill>
                  <a:schemeClr val="accent3"/>
                </a:solidFill>
              </a:rPr>
              <a:t>Operated by CSIRO, Australia’s National Science Agency,</a:t>
            </a:r>
          </a:p>
          <a:p>
            <a:pPr algn="l">
              <a:lnSpc>
                <a:spcPct val="90000"/>
              </a:lnSpc>
            </a:pPr>
            <a:r>
              <a:rPr lang="en-AU" sz="1000" dirty="0">
                <a:solidFill>
                  <a:schemeClr val="accent3"/>
                </a:solidFill>
              </a:rPr>
              <a:t>on behalf of the nation</a:t>
            </a:r>
          </a:p>
        </p:txBody>
      </p:sp>
    </p:spTree>
    <p:extLst>
      <p:ext uri="{BB962C8B-B14F-4D97-AF65-F5344CB8AC3E}">
        <p14:creationId xmlns:p14="http://schemas.microsoft.com/office/powerpoint/2010/main" val="2195934276"/>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1779662"/>
            <a:ext cx="3600400" cy="1728192"/>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3651870"/>
            <a:ext cx="3600400" cy="576064"/>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6" name="Picture Placeholder 5"/>
          <p:cNvSpPr>
            <a:spLocks noGrp="1"/>
          </p:cNvSpPr>
          <p:nvPr>
            <p:ph type="pic" sz="quarter" idx="10"/>
          </p:nvPr>
        </p:nvSpPr>
        <p:spPr>
          <a:xfrm>
            <a:off x="4571999" y="0"/>
            <a:ext cx="4563963" cy="5143500"/>
          </a:xfrm>
          <a:solidFill>
            <a:schemeClr val="accent1"/>
          </a:solidFill>
          <a:ln>
            <a:noFill/>
          </a:ln>
        </p:spPr>
        <p:txBody>
          <a:bodyPr anchor="ctr" anchorCtr="0"/>
          <a:lstStyle>
            <a:lvl1pPr marL="0" indent="0" algn="ctr">
              <a:buNone/>
              <a:defRPr/>
            </a:lvl1pPr>
          </a:lstStyle>
          <a:p>
            <a:endParaRPr lang="en-AU" dirty="0"/>
          </a:p>
        </p:txBody>
      </p:sp>
      <p:pic>
        <p:nvPicPr>
          <p:cNvPr id="8" name="Graphic 7">
            <a:extLst>
              <a:ext uri="{FF2B5EF4-FFF2-40B4-BE49-F238E27FC236}">
                <a16:creationId xmlns:a16="http://schemas.microsoft.com/office/drawing/2014/main" id="{D3F349AB-7817-4CF8-9EFC-2CD503B23F0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1519" y="267494"/>
            <a:ext cx="2731182" cy="684000"/>
          </a:xfrm>
          <a:prstGeom prst="rect">
            <a:avLst/>
          </a:prstGeom>
        </p:spPr>
      </p:pic>
      <p:sp>
        <p:nvSpPr>
          <p:cNvPr id="7" name="Rectangle 6">
            <a:extLst>
              <a:ext uri="{FF2B5EF4-FFF2-40B4-BE49-F238E27FC236}">
                <a16:creationId xmlns:a16="http://schemas.microsoft.com/office/drawing/2014/main" id="{5BB22E12-9556-46D6-9897-3CA8F81E5AF4}"/>
              </a:ext>
            </a:extLst>
          </p:cNvPr>
          <p:cNvSpPr/>
          <p:nvPr userDrawn="1"/>
        </p:nvSpPr>
        <p:spPr>
          <a:xfrm>
            <a:off x="251520" y="4711673"/>
            <a:ext cx="3024336" cy="276999"/>
          </a:xfrm>
          <a:prstGeom prst="rect">
            <a:avLst/>
          </a:prstGeom>
        </p:spPr>
        <p:txBody>
          <a:bodyPr wrap="square" lIns="0" tIns="0" rIns="0" bIns="0">
            <a:spAutoFit/>
          </a:bodyPr>
          <a:lstStyle/>
          <a:p>
            <a:pPr algn="l">
              <a:lnSpc>
                <a:spcPct val="90000"/>
              </a:lnSpc>
            </a:pPr>
            <a:r>
              <a:rPr lang="en-AU" sz="1000" dirty="0">
                <a:solidFill>
                  <a:schemeClr val="accent3"/>
                </a:solidFill>
              </a:rPr>
              <a:t>Operated by CSIRO, Australia’s National Science Agency,</a:t>
            </a:r>
          </a:p>
          <a:p>
            <a:pPr algn="l">
              <a:lnSpc>
                <a:spcPct val="90000"/>
              </a:lnSpc>
            </a:pPr>
            <a:r>
              <a:rPr lang="en-AU" sz="1000" dirty="0">
                <a:solidFill>
                  <a:schemeClr val="accent3"/>
                </a:solidFill>
              </a:rPr>
              <a:t>on behalf of the nation</a:t>
            </a:r>
          </a:p>
        </p:txBody>
      </p:sp>
    </p:spTree>
    <p:extLst>
      <p:ext uri="{BB962C8B-B14F-4D97-AF65-F5344CB8AC3E}">
        <p14:creationId xmlns:p14="http://schemas.microsoft.com/office/powerpoint/2010/main" val="1222376629"/>
      </p:ext>
    </p:extLst>
  </p:cSld>
  <p:clrMapOvr>
    <a:masterClrMapping/>
  </p:clrMapOvr>
  <p:extLst>
    <p:ext uri="{DCECCB84-F9BA-43D5-87BE-67443E8EF086}">
      <p15:sldGuideLst xmlns:p15="http://schemas.microsoft.com/office/powerpoint/2012/main">
        <p15:guide id="1" pos="158">
          <p15:clr>
            <a:srgbClr val="FBAE40"/>
          </p15:clr>
        </p15:guide>
        <p15:guide id="2" orient="horz" pos="1620">
          <p15:clr>
            <a:srgbClr val="FBAE40"/>
          </p15:clr>
        </p15:guide>
        <p15:guide id="3" pos="2880">
          <p15:clr>
            <a:srgbClr val="FBAE40"/>
          </p15:clr>
        </p15:guide>
        <p15:guide id="4" pos="5602">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pic>
        <p:nvPicPr>
          <p:cNvPr id="7" name="Graphic 6">
            <a:extLst>
              <a:ext uri="{FF2B5EF4-FFF2-40B4-BE49-F238E27FC236}">
                <a16:creationId xmlns:a16="http://schemas.microsoft.com/office/drawing/2014/main" id="{E2EE9FCB-7566-4817-BC3E-151216DAC54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1519" y="267494"/>
            <a:ext cx="2731182" cy="684000"/>
          </a:xfrm>
          <a:prstGeom prst="rect">
            <a:avLst/>
          </a:prstGeom>
        </p:spPr>
      </p:pic>
      <p:sp>
        <p:nvSpPr>
          <p:cNvPr id="8" name="Rectangle 7">
            <a:extLst>
              <a:ext uri="{FF2B5EF4-FFF2-40B4-BE49-F238E27FC236}">
                <a16:creationId xmlns:a16="http://schemas.microsoft.com/office/drawing/2014/main" id="{67F65CF7-BE56-42AE-89A3-8632383904C9}"/>
              </a:ext>
            </a:extLst>
          </p:cNvPr>
          <p:cNvSpPr/>
          <p:nvPr userDrawn="1"/>
        </p:nvSpPr>
        <p:spPr>
          <a:xfrm>
            <a:off x="251520" y="4711673"/>
            <a:ext cx="3024336" cy="276999"/>
          </a:xfrm>
          <a:prstGeom prst="rect">
            <a:avLst/>
          </a:prstGeom>
        </p:spPr>
        <p:txBody>
          <a:bodyPr wrap="square" lIns="0" tIns="0" rIns="0" bIns="0">
            <a:spAutoFit/>
          </a:bodyPr>
          <a:lstStyle/>
          <a:p>
            <a:pPr algn="l">
              <a:lnSpc>
                <a:spcPct val="90000"/>
              </a:lnSpc>
            </a:pPr>
            <a:r>
              <a:rPr lang="en-AU" sz="1000" dirty="0">
                <a:solidFill>
                  <a:schemeClr val="accent3"/>
                </a:solidFill>
              </a:rPr>
              <a:t>Operated by CSIRO, Australia’s National Science Agency,</a:t>
            </a:r>
          </a:p>
          <a:p>
            <a:pPr algn="l">
              <a:lnSpc>
                <a:spcPct val="90000"/>
              </a:lnSpc>
            </a:pPr>
            <a:r>
              <a:rPr lang="en-AU" sz="1000" dirty="0">
                <a:solidFill>
                  <a:schemeClr val="accent3"/>
                </a:solidFill>
              </a:rPr>
              <a:t>on behalf of the nation</a:t>
            </a:r>
          </a:p>
        </p:txBody>
      </p:sp>
    </p:spTree>
    <p:extLst>
      <p:ext uri="{BB962C8B-B14F-4D97-AF65-F5344CB8AC3E}">
        <p14:creationId xmlns:p14="http://schemas.microsoft.com/office/powerpoint/2010/main" val="1168784768"/>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A">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pic>
        <p:nvPicPr>
          <p:cNvPr id="7" name="Graphic 6">
            <a:extLst>
              <a:ext uri="{FF2B5EF4-FFF2-40B4-BE49-F238E27FC236}">
                <a16:creationId xmlns:a16="http://schemas.microsoft.com/office/drawing/2014/main" id="{E2EE9FCB-7566-4817-BC3E-151216DAC54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1519" y="267494"/>
            <a:ext cx="2731182" cy="684000"/>
          </a:xfrm>
          <a:prstGeom prst="rect">
            <a:avLst/>
          </a:prstGeom>
        </p:spPr>
      </p:pic>
      <p:sp>
        <p:nvSpPr>
          <p:cNvPr id="8" name="Rectangle 7">
            <a:extLst>
              <a:ext uri="{FF2B5EF4-FFF2-40B4-BE49-F238E27FC236}">
                <a16:creationId xmlns:a16="http://schemas.microsoft.com/office/drawing/2014/main" id="{67F65CF7-BE56-42AE-89A3-8632383904C9}"/>
              </a:ext>
            </a:extLst>
          </p:cNvPr>
          <p:cNvSpPr/>
          <p:nvPr userDrawn="1"/>
        </p:nvSpPr>
        <p:spPr>
          <a:xfrm>
            <a:off x="251520" y="4711673"/>
            <a:ext cx="3024336" cy="276999"/>
          </a:xfrm>
          <a:prstGeom prst="rect">
            <a:avLst/>
          </a:prstGeom>
        </p:spPr>
        <p:txBody>
          <a:bodyPr wrap="square" lIns="0" tIns="0" rIns="0" bIns="0">
            <a:spAutoFit/>
          </a:bodyPr>
          <a:lstStyle/>
          <a:p>
            <a:pPr algn="l">
              <a:lnSpc>
                <a:spcPct val="90000"/>
              </a:lnSpc>
            </a:pPr>
            <a:r>
              <a:rPr lang="en-AU" sz="1000" dirty="0">
                <a:solidFill>
                  <a:schemeClr val="accent3"/>
                </a:solidFill>
              </a:rPr>
              <a:t>Operated by CSIRO, Australia’s National Science Agency,</a:t>
            </a:r>
          </a:p>
          <a:p>
            <a:pPr algn="l">
              <a:lnSpc>
                <a:spcPct val="90000"/>
              </a:lnSpc>
            </a:pPr>
            <a:r>
              <a:rPr lang="en-AU" sz="1000" dirty="0">
                <a:solidFill>
                  <a:schemeClr val="accent3"/>
                </a:solidFill>
              </a:rPr>
              <a:t>on behalf of the nation</a:t>
            </a:r>
          </a:p>
        </p:txBody>
      </p:sp>
      <p:pic>
        <p:nvPicPr>
          <p:cNvPr id="3" name="Picture 2">
            <a:extLst>
              <a:ext uri="{FF2B5EF4-FFF2-40B4-BE49-F238E27FC236}">
                <a16:creationId xmlns:a16="http://schemas.microsoft.com/office/drawing/2014/main" id="{B65E558E-1CAB-86CE-7EFE-EEC93D48F7A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413687" y="413437"/>
            <a:ext cx="4316625" cy="4316625"/>
          </a:xfrm>
          <a:prstGeom prst="rect">
            <a:avLst/>
          </a:prstGeom>
        </p:spPr>
      </p:pic>
    </p:spTree>
    <p:extLst>
      <p:ext uri="{BB962C8B-B14F-4D97-AF65-F5344CB8AC3E}">
        <p14:creationId xmlns:p14="http://schemas.microsoft.com/office/powerpoint/2010/main" val="3513602081"/>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 globe 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054777"/>
            <a:ext cx="2016224" cy="1728192"/>
          </a:xfrm>
        </p:spPr>
        <p:txBody>
          <a:bodyPr anchor="b" anchorCtr="0">
            <a:normAutofit/>
          </a:bodyPr>
          <a:lstStyle>
            <a:lvl1pPr algn="l">
              <a:lnSpc>
                <a:spcPct val="90000"/>
              </a:lnSpc>
              <a:defRPr sz="3600" b="0">
                <a:solidFill>
                  <a:schemeClr val="accent3"/>
                </a:solidFill>
              </a:defRPr>
            </a:lvl1pPr>
          </a:lstStyle>
          <a:p>
            <a:r>
              <a:rPr lang="en-GB"/>
              <a:t>Click to edit Master title style</a:t>
            </a:r>
            <a:endParaRPr lang="en-AU"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1520" y="267494"/>
            <a:ext cx="720080" cy="720080"/>
          </a:xfrm>
          <a:prstGeom prst="rect">
            <a:avLst/>
          </a:prstGeom>
        </p:spPr>
      </p:pic>
      <p:sp>
        <p:nvSpPr>
          <p:cNvPr id="11" name="Rectangle 10"/>
          <p:cNvSpPr/>
          <p:nvPr userDrawn="1"/>
        </p:nvSpPr>
        <p:spPr>
          <a:xfrm>
            <a:off x="251520" y="4850173"/>
            <a:ext cx="2385416" cy="138499"/>
          </a:xfrm>
          <a:prstGeom prst="rect">
            <a:avLst/>
          </a:prstGeom>
        </p:spPr>
        <p:txBody>
          <a:bodyPr wrap="square" lIns="0" tIns="0" rIns="0" bIns="0">
            <a:spAutoFit/>
          </a:bodyPr>
          <a:lstStyle/>
          <a:p>
            <a:pPr algn="l">
              <a:lnSpc>
                <a:spcPct val="90000"/>
              </a:lnSpc>
            </a:pPr>
            <a:r>
              <a:rPr lang="en-AU" sz="1000" dirty="0">
                <a:solidFill>
                  <a:schemeClr val="accent3"/>
                </a:solidFill>
              </a:rPr>
              <a:t>Australia’s National Science Agency</a:t>
            </a:r>
          </a:p>
        </p:txBody>
      </p:sp>
      <p:pic>
        <p:nvPicPr>
          <p:cNvPr id="3" name="Picture 2">
            <a:extLst>
              <a:ext uri="{FF2B5EF4-FFF2-40B4-BE49-F238E27FC236}">
                <a16:creationId xmlns:a16="http://schemas.microsoft.com/office/drawing/2014/main" id="{DCD5DE4D-0078-74D6-B11E-9269A2548E3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411759" y="411510"/>
            <a:ext cx="4320479" cy="4320479"/>
          </a:xfrm>
          <a:prstGeom prst="rect">
            <a:avLst/>
          </a:prstGeom>
        </p:spPr>
      </p:pic>
    </p:spTree>
    <p:extLst>
      <p:ext uri="{BB962C8B-B14F-4D97-AF65-F5344CB8AC3E}">
        <p14:creationId xmlns:p14="http://schemas.microsoft.com/office/powerpoint/2010/main" val="1210349530"/>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40484798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 dark">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6" name="Footer Placeholder 5"/>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0578863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dirty="0"/>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Footer Placeholder 3"/>
          <p:cNvSpPr>
            <a:spLocks noGrp="1"/>
          </p:cNvSpPr>
          <p:nvPr>
            <p:ph type="ftr" sz="quarter" idx="10"/>
          </p:nvPr>
        </p:nvSpPr>
        <p:spPr/>
        <p:txBody>
          <a:bodyPr/>
          <a:lstStyle/>
          <a:p>
            <a:r>
              <a:rPr lang="en-AU"/>
              <a:t>Presentation title  |  Presenter name</a:t>
            </a:r>
            <a:endParaRPr lang="en-AU" dirty="0"/>
          </a:p>
        </p:txBody>
      </p:sp>
      <p:sp>
        <p:nvSpPr>
          <p:cNvPr id="6" name="Slide Number Placeholder 5"/>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6285501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2" y="1707654"/>
            <a:ext cx="8640958" cy="3024336"/>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Text Placeholder 7"/>
          <p:cNvSpPr>
            <a:spLocks noGrp="1"/>
          </p:cNvSpPr>
          <p:nvPr>
            <p:ph type="body" sz="quarter" idx="13" hasCustomPrompt="1"/>
          </p:nvPr>
        </p:nvSpPr>
        <p:spPr>
          <a:xfrm>
            <a:off x="261850" y="843558"/>
            <a:ext cx="8630630" cy="639900"/>
          </a:xfrm>
        </p:spPr>
        <p:txBody>
          <a:bodyPr>
            <a:normAutofit/>
          </a:bodyPr>
          <a:lstStyle>
            <a:lvl1pPr marL="0" indent="0">
              <a:lnSpc>
                <a:spcPct val="100000"/>
              </a:lnSpc>
              <a:spcBef>
                <a:spcPts val="0"/>
              </a:spcBef>
              <a:spcAft>
                <a:spcPts val="0"/>
              </a:spcAft>
              <a:buNone/>
              <a:defRPr sz="2800" b="0">
                <a:solidFill>
                  <a:schemeClr val="accent3"/>
                </a:solidFill>
              </a:defRPr>
            </a:lvl1pPr>
            <a:lvl2pPr marL="0" indent="0">
              <a:lnSpc>
                <a:spcPct val="80000"/>
              </a:lnSpc>
              <a:spcBef>
                <a:spcPts val="0"/>
              </a:spcBef>
              <a:buNone/>
              <a:defRPr sz="2200" b="0">
                <a:solidFill>
                  <a:schemeClr val="accent2"/>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dirty="0"/>
              <a:t>Click to edit Master title style</a:t>
            </a:r>
          </a:p>
          <a:p>
            <a:pPr lvl="1"/>
            <a:r>
              <a:rPr lang="en-US" dirty="0"/>
              <a:t>Second level</a:t>
            </a:r>
          </a:p>
        </p:txBody>
      </p:sp>
      <p:sp>
        <p:nvSpPr>
          <p:cNvPr id="2" name="Footer Placeholder 1"/>
          <p:cNvSpPr>
            <a:spLocks noGrp="1"/>
          </p:cNvSpPr>
          <p:nvPr>
            <p:ph type="ftr" sz="quarter" idx="14"/>
          </p:nvPr>
        </p:nvSpPr>
        <p:spPr/>
        <p:txBody>
          <a:bodyPr/>
          <a:lstStyle/>
          <a:p>
            <a:r>
              <a:rPr lang="en-AU"/>
              <a:t>Presentation title  |  Presenter name</a:t>
            </a:r>
            <a:endParaRPr lang="en-AU" dirty="0"/>
          </a:p>
        </p:txBody>
      </p:sp>
      <p:sp>
        <p:nvSpPr>
          <p:cNvPr id="4" name="Slide Number Placeholder 3"/>
          <p:cNvSpPr>
            <a:spLocks noGrp="1"/>
          </p:cNvSpPr>
          <p:nvPr>
            <p:ph type="sldNum" sz="quarter" idx="15"/>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4815066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674295"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42495822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with catalyst">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US" dirty="0"/>
              <a:t>Click to edit Master title style</a:t>
            </a:r>
            <a:endParaRPr lang="en-AU" dirty="0"/>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83870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5007331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with catalyst dark">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805458"/>
            <a:ext cx="4038600" cy="639365"/>
          </a:xfrm>
        </p:spPr>
        <p:txBody>
          <a:bodyPr/>
          <a:lstStyle/>
          <a:p>
            <a:r>
              <a:rPr lang="en-US" dirty="0"/>
              <a:t>Click to edit Master title style</a:t>
            </a:r>
            <a:endParaRPr lang="en-AU" dirty="0"/>
          </a:p>
        </p:txBody>
      </p:sp>
      <p:sp>
        <p:nvSpPr>
          <p:cNvPr id="3" name="Content Placeholder 2"/>
          <p:cNvSpPr>
            <a:spLocks noGrp="1"/>
          </p:cNvSpPr>
          <p:nvPr>
            <p:ph sz="half" idx="1"/>
          </p:nvPr>
        </p:nvSpPr>
        <p:spPr>
          <a:xfrm>
            <a:off x="251520" y="1665854"/>
            <a:ext cx="4038600" cy="3066136"/>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838700" y="1665854"/>
            <a:ext cx="4038600" cy="3066136"/>
          </a:xfr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10"/>
          </p:nvPr>
        </p:nvSpPr>
        <p:spPr>
          <a:xfrm>
            <a:off x="601371" y="4878250"/>
            <a:ext cx="3688750"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5014072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Content + half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endParaRPr lang="en-AU" dirty="0"/>
          </a:p>
        </p:txBody>
      </p:sp>
      <p:sp>
        <p:nvSpPr>
          <p:cNvPr id="3" name="Content Placeholder 2"/>
          <p:cNvSpPr>
            <a:spLocks noGrp="1"/>
          </p:cNvSpPr>
          <p:nvPr>
            <p:ph idx="1"/>
          </p:nvPr>
        </p:nvSpPr>
        <p:spPr>
          <a:xfrm>
            <a:off x="251522" y="1550788"/>
            <a:ext cx="4032446"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a:xfrm>
            <a:off x="251520" y="805458"/>
            <a:ext cx="4032448" cy="639365"/>
          </a:xfrm>
        </p:spPr>
        <p:txBody>
          <a:bodyPr/>
          <a:lstStyle/>
          <a:p>
            <a:r>
              <a:rPr lang="en-US" dirty="0"/>
              <a:t>Click to edit Master title style</a:t>
            </a:r>
            <a:endParaRPr lang="en-AU" dirty="0"/>
          </a:p>
        </p:txBody>
      </p:sp>
      <p:sp>
        <p:nvSpPr>
          <p:cNvPr id="6" name="Footer Placeholder 5"/>
          <p:cNvSpPr>
            <a:spLocks noGrp="1"/>
          </p:cNvSpPr>
          <p:nvPr>
            <p:ph type="ftr" sz="quarter" idx="10"/>
          </p:nvPr>
        </p:nvSpPr>
        <p:spPr>
          <a:xfrm>
            <a:off x="601371" y="4878250"/>
            <a:ext cx="3682598"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10903267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and Content + quarter image">
    <p:spTree>
      <p:nvGrpSpPr>
        <p:cNvPr id="1" name=""/>
        <p:cNvGrpSpPr/>
        <p:nvPr/>
      </p:nvGrpSpPr>
      <p:grpSpPr>
        <a:xfrm>
          <a:off x="0" y="0"/>
          <a:ext cx="0" cy="0"/>
          <a:chOff x="0" y="0"/>
          <a:chExt cx="0" cy="0"/>
        </a:xfrm>
      </p:grpSpPr>
      <p:sp>
        <p:nvSpPr>
          <p:cNvPr id="8" name="Picture Placeholder 5"/>
          <p:cNvSpPr>
            <a:spLocks noGrp="1"/>
          </p:cNvSpPr>
          <p:nvPr>
            <p:ph type="pic" sz="quarter" idx="12"/>
          </p:nvPr>
        </p:nvSpPr>
        <p:spPr>
          <a:xfrm>
            <a:off x="6853836" y="0"/>
            <a:ext cx="2282400" cy="5143500"/>
          </a:xfrm>
          <a:solidFill>
            <a:schemeClr val="accent1"/>
          </a:solidFill>
          <a:ln>
            <a:noFill/>
          </a:ln>
        </p:spPr>
        <p:txBody>
          <a:bodyPr anchor="ctr" anchorCtr="0"/>
          <a:lstStyle>
            <a:lvl1pPr marL="0" indent="0" algn="ctr">
              <a:buNone/>
              <a:defRPr/>
            </a:lvl1pPr>
          </a:lstStyle>
          <a:p>
            <a:endParaRPr lang="en-AU" dirty="0"/>
          </a:p>
        </p:txBody>
      </p:sp>
      <p:sp>
        <p:nvSpPr>
          <p:cNvPr id="3" name="Content Placeholder 2"/>
          <p:cNvSpPr>
            <a:spLocks noGrp="1"/>
          </p:cNvSpPr>
          <p:nvPr>
            <p:ph idx="1"/>
          </p:nvPr>
        </p:nvSpPr>
        <p:spPr>
          <a:xfrm>
            <a:off x="251522" y="1550788"/>
            <a:ext cx="6336702" cy="318120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a:xfrm>
            <a:off x="251520" y="805458"/>
            <a:ext cx="6336704" cy="639365"/>
          </a:xfrm>
        </p:spPr>
        <p:txBody>
          <a:bodyPr/>
          <a:lstStyle/>
          <a:p>
            <a:r>
              <a:rPr lang="en-US" dirty="0"/>
              <a:t>Click to edit Master title style</a:t>
            </a:r>
            <a:endParaRPr lang="en-AU" dirty="0"/>
          </a:p>
        </p:txBody>
      </p:sp>
      <p:sp>
        <p:nvSpPr>
          <p:cNvPr id="6" name="Footer Placeholder 5"/>
          <p:cNvSpPr>
            <a:spLocks noGrp="1"/>
          </p:cNvSpPr>
          <p:nvPr>
            <p:ph type="ftr" sz="quarter" idx="10"/>
          </p:nvPr>
        </p:nvSpPr>
        <p:spPr>
          <a:xfrm>
            <a:off x="601370" y="4878250"/>
            <a:ext cx="5986853" cy="95510"/>
          </a:xfrm>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5484073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Footer Placeholder 2"/>
          <p:cNvSpPr>
            <a:spLocks noGrp="1"/>
          </p:cNvSpPr>
          <p:nvPr>
            <p:ph type="ftr" sz="quarter" idx="10"/>
          </p:nvPr>
        </p:nvSpPr>
        <p:spPr/>
        <p:txBody>
          <a:body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527592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4" name="Title 3"/>
          <p:cNvSpPr>
            <a:spLocks noGrp="1"/>
          </p:cNvSpPr>
          <p:nvPr>
            <p:ph type="title"/>
          </p:nvPr>
        </p:nvSpPr>
        <p:spPr/>
        <p:txBody>
          <a:bodyPr/>
          <a:lstStyle/>
          <a:p>
            <a:r>
              <a:rPr lang="en-GB"/>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28096133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endParaRPr lang="en-AU" dirty="0"/>
          </a:p>
        </p:txBody>
      </p:sp>
      <p:sp>
        <p:nvSpPr>
          <p:cNvPr id="3" name="Footer Placeholder 2"/>
          <p:cNvSpPr>
            <a:spLocks noGrp="1"/>
          </p:cNvSpPr>
          <p:nvPr>
            <p:ph type="ftr" sz="quarter" idx="10"/>
          </p:nvPr>
        </p:nvSpPr>
        <p:spPr/>
        <p:txBody>
          <a:bodyPr/>
          <a:lstStyle>
            <a:lvl1pPr>
              <a:defRPr>
                <a:solidFill>
                  <a:schemeClr val="bg1"/>
                </a:solidFill>
              </a:defRPr>
            </a:lvl1pPr>
          </a:lstStyle>
          <a:p>
            <a:r>
              <a:rPr lang="en-AU"/>
              <a:t>Presentation title  |  Presenter name</a:t>
            </a:r>
            <a:endParaRPr lang="en-AU" dirty="0"/>
          </a:p>
        </p:txBody>
      </p:sp>
      <p:sp>
        <p:nvSpPr>
          <p:cNvPr id="5" name="Slide Number Placeholder 4"/>
          <p:cNvSpPr>
            <a:spLocks noGrp="1"/>
          </p:cNvSpPr>
          <p:nvPr>
            <p:ph type="sldNum" sz="quarter" idx="11"/>
          </p:nvPr>
        </p:nvSpPr>
        <p:spPr/>
        <p:txBody>
          <a:bodyPr/>
          <a:lstStyle>
            <a:lvl1pPr>
              <a:defRPr>
                <a:solidFill>
                  <a:schemeClr val="bg1"/>
                </a:solidFill>
              </a:defRPr>
            </a:lvl1p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2332496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AU"/>
              <a:t>Presentation title  |  Presenter name</a:t>
            </a:r>
            <a:endParaRPr lang="en-AU" dirty="0"/>
          </a:p>
        </p:txBody>
      </p:sp>
      <p:sp>
        <p:nvSpPr>
          <p:cNvPr id="4" name="Slide Number Placeholder 3"/>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207384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tatement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17B52948-05FD-444E-9ADC-BA5285595A75}"/>
              </a:ext>
            </a:extLst>
          </p:cNvPr>
          <p:cNvSpPr>
            <a:spLocks noGrp="1"/>
          </p:cNvSpPr>
          <p:nvPr>
            <p:ph type="pic" sz="quarter" idx="12"/>
          </p:nvPr>
        </p:nvSpPr>
        <p:spPr>
          <a:xfrm>
            <a:off x="4571999" y="0"/>
            <a:ext cx="4563963" cy="5143500"/>
          </a:xfrm>
          <a:solidFill>
            <a:schemeClr val="accent1"/>
          </a:solidFill>
          <a:ln>
            <a:noFill/>
          </a:ln>
        </p:spPr>
        <p:txBody>
          <a:bodyPr anchor="ctr" anchorCtr="0"/>
          <a:lstStyle>
            <a:lvl1pPr marL="0" indent="0" algn="ctr">
              <a:buNone/>
              <a:defRPr/>
            </a:lvl1pPr>
          </a:lstStyle>
          <a:p>
            <a:endParaRPr lang="en-AU" dirty="0"/>
          </a:p>
        </p:txBody>
      </p:sp>
      <p:sp>
        <p:nvSpPr>
          <p:cNvPr id="5" name="Content Placeholder 2"/>
          <p:cNvSpPr>
            <a:spLocks noGrp="1"/>
          </p:cNvSpPr>
          <p:nvPr>
            <p:ph idx="1"/>
          </p:nvPr>
        </p:nvSpPr>
        <p:spPr>
          <a:xfrm>
            <a:off x="251520" y="1851670"/>
            <a:ext cx="3960440" cy="2525068"/>
          </a:xfrm>
        </p:spPr>
        <p:txBody>
          <a:bodyPr/>
          <a:lstStyle>
            <a:lvl1pPr marL="0" indent="0">
              <a:lnSpc>
                <a:spcPct val="85000"/>
              </a:lnSpc>
              <a:spcAft>
                <a:spcPts val="0"/>
              </a:spcAft>
              <a:buFontTx/>
              <a:buNone/>
              <a:defRPr sz="4000" b="0">
                <a:solidFill>
                  <a:schemeClr val="accent3"/>
                </a:solidFill>
              </a:defRPr>
            </a:lvl1pPr>
            <a:lvl2pPr marL="0" indent="0">
              <a:lnSpc>
                <a:spcPct val="85000"/>
              </a:lnSpc>
              <a:spcAft>
                <a:spcPts val="0"/>
              </a:spcAft>
              <a:buNone/>
              <a:defRPr sz="4000" b="0">
                <a:solidFill>
                  <a:schemeClr val="accent2"/>
                </a:solidFill>
              </a:defRPr>
            </a:lvl2pPr>
            <a:lvl3pPr marL="0" indent="0">
              <a:spcBef>
                <a:spcPts val="2200"/>
              </a:spcBef>
              <a:buNone/>
              <a:defRPr b="1">
                <a:solidFill>
                  <a:srgbClr val="00313C"/>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66008783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39" name="Text Placeholder 8"/>
          <p:cNvSpPr>
            <a:spLocks noGrp="1"/>
          </p:cNvSpPr>
          <p:nvPr>
            <p:ph type="body" sz="quarter" idx="10"/>
          </p:nvPr>
        </p:nvSpPr>
        <p:spPr>
          <a:xfrm>
            <a:off x="251520" y="1275605"/>
            <a:ext cx="7056784" cy="2736305"/>
          </a:xfrm>
        </p:spPr>
        <p:txBody>
          <a:bodyPr anchor="b" anchorCtr="0"/>
          <a:lstStyle>
            <a:lvl1pPr marL="0" indent="0">
              <a:spcAft>
                <a:spcPts val="0"/>
              </a:spcAft>
              <a:buFontTx/>
              <a:buNone/>
              <a:defRPr sz="4400" b="0">
                <a:solidFill>
                  <a:schemeClr val="accent1"/>
                </a:solidFill>
              </a:defRPr>
            </a:lvl1pPr>
            <a:lvl2pPr marL="0" indent="0">
              <a:lnSpc>
                <a:spcPct val="75000"/>
              </a:lnSpc>
              <a:spcAft>
                <a:spcPts val="850"/>
              </a:spcAft>
              <a:buNone/>
              <a:defRPr sz="4400" b="0">
                <a:solidFill>
                  <a:schemeClr val="bg1"/>
                </a:solidFill>
              </a:defRPr>
            </a:lvl2pPr>
            <a:lvl3pPr marL="0" indent="0">
              <a:buNone/>
              <a:defRPr sz="2200" b="1">
                <a:solidFill>
                  <a:srgbClr val="FFFFFF"/>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069002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hank You Option 1">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2571750"/>
            <a:ext cx="3600400" cy="2160240"/>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3" name="Title 22"/>
          <p:cNvSpPr>
            <a:spLocks noGrp="1"/>
          </p:cNvSpPr>
          <p:nvPr>
            <p:ph type="title"/>
          </p:nvPr>
        </p:nvSpPr>
        <p:spPr>
          <a:xfrm>
            <a:off x="251521" y="915566"/>
            <a:ext cx="3600399" cy="1440160"/>
          </a:xfrm>
        </p:spPr>
        <p:txBody>
          <a:bodyPr anchor="b" anchorCtr="0">
            <a:noAutofit/>
          </a:bodyPr>
          <a:lstStyle>
            <a:lvl1pPr>
              <a:defRPr sz="3600">
                <a:solidFill>
                  <a:schemeClr val="accent3"/>
                </a:solidFill>
              </a:defRPr>
            </a:lvl1pPr>
          </a:lstStyle>
          <a:p>
            <a:r>
              <a:rPr lang="en-US" dirty="0"/>
              <a:t>Click to edit Master title style</a:t>
            </a:r>
            <a:endParaRPr lang="en-AU" dirty="0"/>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Graphic 7">
            <a:extLst>
              <a:ext uri="{FF2B5EF4-FFF2-40B4-BE49-F238E27FC236}">
                <a16:creationId xmlns:a16="http://schemas.microsoft.com/office/drawing/2014/main" id="{93E1FEB1-B064-4A02-9F41-042BA4A65F1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1519" y="267494"/>
            <a:ext cx="2731182" cy="684000"/>
          </a:xfrm>
          <a:prstGeom prst="rect">
            <a:avLst/>
          </a:prstGeom>
        </p:spPr>
      </p:pic>
      <p:sp>
        <p:nvSpPr>
          <p:cNvPr id="9" name="Rectangle 8">
            <a:extLst>
              <a:ext uri="{FF2B5EF4-FFF2-40B4-BE49-F238E27FC236}">
                <a16:creationId xmlns:a16="http://schemas.microsoft.com/office/drawing/2014/main" id="{9D8E361E-CD87-443C-800B-4A44210D567D}"/>
              </a:ext>
            </a:extLst>
          </p:cNvPr>
          <p:cNvSpPr/>
          <p:nvPr userDrawn="1"/>
        </p:nvSpPr>
        <p:spPr>
          <a:xfrm>
            <a:off x="251520" y="4711673"/>
            <a:ext cx="3240360" cy="276999"/>
          </a:xfrm>
          <a:prstGeom prst="rect">
            <a:avLst/>
          </a:prstGeom>
        </p:spPr>
        <p:txBody>
          <a:bodyPr wrap="square" lIns="0" tIns="0" rIns="0" bIns="0">
            <a:spAutoFit/>
          </a:bodyPr>
          <a:lstStyle/>
          <a:p>
            <a:pPr algn="l">
              <a:lnSpc>
                <a:spcPct val="90000"/>
              </a:lnSpc>
            </a:pPr>
            <a:r>
              <a:rPr lang="en-AU" sz="1000" dirty="0">
                <a:solidFill>
                  <a:schemeClr val="accent3"/>
                </a:solidFill>
              </a:rPr>
              <a:t>Operated by CSIRO, Australia’s National Science Agency,</a:t>
            </a:r>
          </a:p>
          <a:p>
            <a:pPr algn="l">
              <a:lnSpc>
                <a:spcPct val="90000"/>
              </a:lnSpc>
            </a:pPr>
            <a:r>
              <a:rPr lang="en-AU" sz="1000" dirty="0">
                <a:solidFill>
                  <a:schemeClr val="accent3"/>
                </a:solidFill>
              </a:rPr>
              <a:t>on behalf of the nation</a:t>
            </a:r>
          </a:p>
        </p:txBody>
      </p:sp>
    </p:spTree>
    <p:extLst>
      <p:ext uri="{BB962C8B-B14F-4D97-AF65-F5344CB8AC3E}">
        <p14:creationId xmlns:p14="http://schemas.microsoft.com/office/powerpoint/2010/main" val="10984061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hank You Option 2">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1520" y="1851670"/>
            <a:ext cx="3600400" cy="2847245"/>
          </a:xfrm>
        </p:spPr>
        <p:txBody>
          <a:bodyPr numCol="2" spcCol="360000">
            <a:normAutofit/>
          </a:bodyPr>
          <a:lstStyle>
            <a:lvl1pPr marL="0" indent="0" algn="l">
              <a:lnSpc>
                <a:spcPct val="90000"/>
              </a:lnSpc>
              <a:spcBef>
                <a:spcPts val="3000"/>
              </a:spcBef>
              <a:buNone/>
              <a:tabLst/>
              <a:defRPr sz="1600" b="1">
                <a:solidFill>
                  <a:schemeClr val="tx1"/>
                </a:solidFill>
              </a:defRPr>
            </a:lvl1pPr>
            <a:lvl2pPr marL="0" indent="0" algn="l">
              <a:lnSpc>
                <a:spcPct val="90000"/>
              </a:lnSpc>
              <a:spcBef>
                <a:spcPts val="0"/>
              </a:spcBef>
              <a:spcAft>
                <a:spcPts val="563"/>
              </a:spcAft>
              <a:buNone/>
              <a:tabLst/>
              <a:defRPr sz="1600">
                <a:solidFill>
                  <a:schemeClr val="tx1"/>
                </a:solidFill>
              </a:defRPr>
            </a:lvl2pPr>
            <a:lvl3pPr marL="0" indent="0" algn="l">
              <a:lnSpc>
                <a:spcPct val="90000"/>
              </a:lnSpc>
              <a:spcBef>
                <a:spcPts val="0"/>
              </a:spcBef>
              <a:buNone/>
              <a:tabLst/>
              <a:defRPr sz="1600">
                <a:solidFill>
                  <a:schemeClr val="tx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7" name="Rectangle 26"/>
          <p:cNvSpPr/>
          <p:nvPr userDrawn="1"/>
        </p:nvSpPr>
        <p:spPr>
          <a:xfrm>
            <a:off x="4572000" y="0"/>
            <a:ext cx="4572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251520" y="1136676"/>
            <a:ext cx="3672408" cy="639365"/>
          </a:xfrm>
        </p:spPr>
        <p:txBody>
          <a:bodyPr/>
          <a:lstStyle/>
          <a:p>
            <a:r>
              <a:rPr lang="en-US" dirty="0"/>
              <a:t>Click to edit Master title style</a:t>
            </a:r>
            <a:endParaRPr lang="en-AU" dirty="0"/>
          </a:p>
        </p:txBody>
      </p:sp>
      <p:pic>
        <p:nvPicPr>
          <p:cNvPr id="7" name="Graphic 6">
            <a:extLst>
              <a:ext uri="{FF2B5EF4-FFF2-40B4-BE49-F238E27FC236}">
                <a16:creationId xmlns:a16="http://schemas.microsoft.com/office/drawing/2014/main" id="{2595896B-47EC-4FA1-B742-A753A240557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1519" y="267494"/>
            <a:ext cx="2731182" cy="684000"/>
          </a:xfrm>
          <a:prstGeom prst="rect">
            <a:avLst/>
          </a:prstGeom>
        </p:spPr>
      </p:pic>
      <p:sp>
        <p:nvSpPr>
          <p:cNvPr id="9" name="Rectangle 8">
            <a:extLst>
              <a:ext uri="{FF2B5EF4-FFF2-40B4-BE49-F238E27FC236}">
                <a16:creationId xmlns:a16="http://schemas.microsoft.com/office/drawing/2014/main" id="{1DCE8BE1-B123-4F39-B7B9-5731EE8B58DC}"/>
              </a:ext>
            </a:extLst>
          </p:cNvPr>
          <p:cNvSpPr/>
          <p:nvPr userDrawn="1"/>
        </p:nvSpPr>
        <p:spPr>
          <a:xfrm>
            <a:off x="251520" y="4711673"/>
            <a:ext cx="3240360" cy="276999"/>
          </a:xfrm>
          <a:prstGeom prst="rect">
            <a:avLst/>
          </a:prstGeom>
        </p:spPr>
        <p:txBody>
          <a:bodyPr wrap="square" lIns="0" tIns="0" rIns="0" bIns="0">
            <a:spAutoFit/>
          </a:bodyPr>
          <a:lstStyle/>
          <a:p>
            <a:pPr algn="l">
              <a:lnSpc>
                <a:spcPct val="90000"/>
              </a:lnSpc>
            </a:pPr>
            <a:r>
              <a:rPr lang="en-AU" sz="1000" dirty="0">
                <a:solidFill>
                  <a:schemeClr val="accent3"/>
                </a:solidFill>
              </a:rPr>
              <a:t>Operated by CSIRO, Australia’s National Science Agency,</a:t>
            </a:r>
          </a:p>
          <a:p>
            <a:pPr algn="l">
              <a:lnSpc>
                <a:spcPct val="90000"/>
              </a:lnSpc>
            </a:pPr>
            <a:r>
              <a:rPr lang="en-AU" sz="1000" dirty="0">
                <a:solidFill>
                  <a:schemeClr val="accent3"/>
                </a:solidFill>
              </a:rPr>
              <a:t>on behalf of the nation</a:t>
            </a:r>
          </a:p>
        </p:txBody>
      </p:sp>
    </p:spTree>
    <p:extLst>
      <p:ext uri="{BB962C8B-B14F-4D97-AF65-F5344CB8AC3E}">
        <p14:creationId xmlns:p14="http://schemas.microsoft.com/office/powerpoint/2010/main" val="15342523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4096622"/>
            <a:ext cx="576064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7" name="Rectangle 6"/>
          <p:cNvSpPr/>
          <p:nvPr userDrawn="1"/>
        </p:nvSpPr>
        <p:spPr>
          <a:xfrm>
            <a:off x="251520" y="4850173"/>
            <a:ext cx="5184576" cy="138499"/>
          </a:xfrm>
          <a:prstGeom prst="rect">
            <a:avLst/>
          </a:prstGeom>
        </p:spPr>
        <p:txBody>
          <a:bodyPr wrap="square" lIns="0" tIns="0" rIns="0" bIns="0">
            <a:spAutoFit/>
          </a:bodyPr>
          <a:lstStyle/>
          <a:p>
            <a:pPr algn="l">
              <a:lnSpc>
                <a:spcPct val="90000"/>
              </a:lnSpc>
            </a:pPr>
            <a:r>
              <a:rPr lang="en-AU" sz="1000" dirty="0">
                <a:solidFill>
                  <a:schemeClr val="accent3"/>
                </a:solidFill>
              </a:rPr>
              <a:t>Operated by CSIRO, Australia’s National Science Agency, on behalf of the nation</a:t>
            </a:r>
          </a:p>
        </p:txBody>
      </p:sp>
      <p:pic>
        <p:nvPicPr>
          <p:cNvPr id="8" name="Graphic 7">
            <a:extLst>
              <a:ext uri="{FF2B5EF4-FFF2-40B4-BE49-F238E27FC236}">
                <a16:creationId xmlns:a16="http://schemas.microsoft.com/office/drawing/2014/main" id="{C387BE29-1632-4D81-AE78-54533B5FB70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70450" y="4213438"/>
            <a:ext cx="2731182" cy="684000"/>
          </a:xfrm>
          <a:prstGeom prst="rect">
            <a:avLst/>
          </a:prstGeom>
        </p:spPr>
      </p:pic>
    </p:spTree>
    <p:extLst>
      <p:ext uri="{BB962C8B-B14F-4D97-AF65-F5344CB8AC3E}">
        <p14:creationId xmlns:p14="http://schemas.microsoft.com/office/powerpoint/2010/main" val="1784869002"/>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251520" y="2859782"/>
            <a:ext cx="7930032" cy="1153507"/>
          </a:xfrm>
        </p:spPr>
        <p:txBody>
          <a:bodyPr anchor="b" anchorCtr="0">
            <a:normAutofit/>
          </a:bodyPr>
          <a:lstStyle>
            <a:lvl1pPr algn="l">
              <a:lnSpc>
                <a:spcPct val="90000"/>
              </a:lnSpc>
              <a:defRPr sz="3600" b="0">
                <a:solidFill>
                  <a:schemeClr val="accent3"/>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4096622"/>
            <a:ext cx="576064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8" name="Picture Placeholder 5"/>
          <p:cNvSpPr>
            <a:spLocks noGrp="1"/>
          </p:cNvSpPr>
          <p:nvPr>
            <p:ph type="pic" sz="quarter" idx="10"/>
          </p:nvPr>
        </p:nvSpPr>
        <p:spPr>
          <a:xfrm>
            <a:off x="-1" y="0"/>
            <a:ext cx="9162000" cy="2577600"/>
          </a:xfrm>
          <a:solidFill>
            <a:schemeClr val="accent1"/>
          </a:solidFill>
          <a:ln>
            <a:noFill/>
          </a:ln>
        </p:spPr>
        <p:txBody>
          <a:bodyPr anchor="ctr" anchorCtr="0"/>
          <a:lstStyle>
            <a:lvl1pPr marL="0" indent="0" algn="ctr">
              <a:buNone/>
              <a:defRPr/>
            </a:lvl1pPr>
          </a:lstStyle>
          <a:p>
            <a:endParaRPr lang="en-AU" dirty="0"/>
          </a:p>
        </p:txBody>
      </p:sp>
      <p:pic>
        <p:nvPicPr>
          <p:cNvPr id="9" name="Graphic 8">
            <a:extLst>
              <a:ext uri="{FF2B5EF4-FFF2-40B4-BE49-F238E27FC236}">
                <a16:creationId xmlns:a16="http://schemas.microsoft.com/office/drawing/2014/main" id="{B1CABD70-4867-48FD-AC0D-DCF015F1BC3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70450" y="4213438"/>
            <a:ext cx="2731182" cy="684000"/>
          </a:xfrm>
          <a:prstGeom prst="rect">
            <a:avLst/>
          </a:prstGeom>
        </p:spPr>
      </p:pic>
      <p:sp>
        <p:nvSpPr>
          <p:cNvPr id="11" name="Rectangle 10">
            <a:extLst>
              <a:ext uri="{FF2B5EF4-FFF2-40B4-BE49-F238E27FC236}">
                <a16:creationId xmlns:a16="http://schemas.microsoft.com/office/drawing/2014/main" id="{3ED3FF37-CBD0-4006-BB03-019DB869F03D}"/>
              </a:ext>
            </a:extLst>
          </p:cNvPr>
          <p:cNvSpPr/>
          <p:nvPr userDrawn="1"/>
        </p:nvSpPr>
        <p:spPr>
          <a:xfrm>
            <a:off x="251520" y="4850173"/>
            <a:ext cx="5184576" cy="138499"/>
          </a:xfrm>
          <a:prstGeom prst="rect">
            <a:avLst/>
          </a:prstGeom>
        </p:spPr>
        <p:txBody>
          <a:bodyPr wrap="square" lIns="0" tIns="0" rIns="0" bIns="0">
            <a:spAutoFit/>
          </a:bodyPr>
          <a:lstStyle/>
          <a:p>
            <a:pPr algn="l">
              <a:lnSpc>
                <a:spcPct val="90000"/>
              </a:lnSpc>
            </a:pPr>
            <a:r>
              <a:rPr lang="en-AU" sz="1000" dirty="0">
                <a:solidFill>
                  <a:schemeClr val="accent3"/>
                </a:solidFill>
              </a:rPr>
              <a:t>Operated by CSIRO, Australia’s National Science Agency, on behalf of the nation</a:t>
            </a:r>
          </a:p>
        </p:txBody>
      </p:sp>
    </p:spTree>
    <p:extLst>
      <p:ext uri="{BB962C8B-B14F-4D97-AF65-F5344CB8AC3E}">
        <p14:creationId xmlns:p14="http://schemas.microsoft.com/office/powerpoint/2010/main" val="1864751774"/>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Slide + partner logos">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0538"/>
            <a:ext cx="9144000" cy="25956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userDrawn="1">
            <p:ph type="ctrTitle"/>
          </p:nvPr>
        </p:nvSpPr>
        <p:spPr>
          <a:xfrm>
            <a:off x="251520" y="1203598"/>
            <a:ext cx="7930032" cy="1153507"/>
          </a:xfrm>
        </p:spPr>
        <p:txBody>
          <a:bodyPr anchor="b" anchorCtr="0">
            <a:normAutofit/>
          </a:bodyPr>
          <a:lstStyle>
            <a:lvl1pPr algn="l">
              <a:lnSpc>
                <a:spcPct val="90000"/>
              </a:lnSpc>
              <a:defRPr sz="3600" b="0">
                <a:solidFill>
                  <a:schemeClr val="bg1"/>
                </a:solidFill>
              </a:defRPr>
            </a:lvl1pPr>
          </a:lstStyle>
          <a:p>
            <a:r>
              <a:rPr lang="en-US" dirty="0"/>
              <a:t>Click to edit Master title style</a:t>
            </a:r>
            <a:endParaRPr lang="en-AU" dirty="0"/>
          </a:p>
        </p:txBody>
      </p:sp>
      <p:sp>
        <p:nvSpPr>
          <p:cNvPr id="3" name="Subtitle 2"/>
          <p:cNvSpPr>
            <a:spLocks noGrp="1"/>
          </p:cNvSpPr>
          <p:nvPr userDrawn="1">
            <p:ph type="subTitle" idx="1"/>
          </p:nvPr>
        </p:nvSpPr>
        <p:spPr>
          <a:xfrm>
            <a:off x="251520" y="2922403"/>
            <a:ext cx="7200800" cy="273948"/>
          </a:xfrm>
        </p:spPr>
        <p:txBody>
          <a:bodyPr>
            <a:normAutofit/>
          </a:bodyPr>
          <a:lstStyle>
            <a:lvl1pPr marL="0" indent="0" algn="l">
              <a:buNone/>
              <a:defRPr sz="2000" b="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AU" dirty="0"/>
          </a:p>
        </p:txBody>
      </p:sp>
      <p:sp>
        <p:nvSpPr>
          <p:cNvPr id="7" name="Rectangle 6"/>
          <p:cNvSpPr/>
          <p:nvPr userDrawn="1"/>
        </p:nvSpPr>
        <p:spPr>
          <a:xfrm>
            <a:off x="5652120" y="470994"/>
            <a:ext cx="3249512" cy="276999"/>
          </a:xfrm>
          <a:prstGeom prst="rect">
            <a:avLst/>
          </a:prstGeom>
        </p:spPr>
        <p:txBody>
          <a:bodyPr wrap="square" lIns="0" tIns="0" rIns="0" bIns="0">
            <a:spAutoFit/>
          </a:bodyPr>
          <a:lstStyle/>
          <a:p>
            <a:pPr algn="r">
              <a:lnSpc>
                <a:spcPct val="90000"/>
              </a:lnSpc>
            </a:pPr>
            <a:r>
              <a:rPr lang="en-AU" sz="1000" dirty="0">
                <a:solidFill>
                  <a:schemeClr val="bg1"/>
                </a:solidFill>
              </a:rPr>
              <a:t>Operated by CSIRO, Australia’s National Science Agency, </a:t>
            </a:r>
            <a:br>
              <a:rPr lang="en-AU" sz="1000" dirty="0">
                <a:solidFill>
                  <a:schemeClr val="bg1"/>
                </a:solidFill>
              </a:rPr>
            </a:br>
            <a:r>
              <a:rPr lang="en-AU" sz="1000" dirty="0">
                <a:solidFill>
                  <a:schemeClr val="bg1"/>
                </a:solidFill>
              </a:rPr>
              <a:t>on behalf of the nation</a:t>
            </a:r>
          </a:p>
        </p:txBody>
      </p:sp>
      <p:pic>
        <p:nvPicPr>
          <p:cNvPr id="8" name="Graphic 7">
            <a:extLst>
              <a:ext uri="{FF2B5EF4-FFF2-40B4-BE49-F238E27FC236}">
                <a16:creationId xmlns:a16="http://schemas.microsoft.com/office/drawing/2014/main" id="{F4E7955D-800C-4935-BA3F-A34E93CC020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1520" y="267494"/>
            <a:ext cx="2731182" cy="684000"/>
          </a:xfrm>
          <a:prstGeom prst="rect">
            <a:avLst/>
          </a:prstGeom>
        </p:spPr>
      </p:pic>
    </p:spTree>
    <p:extLst>
      <p:ext uri="{BB962C8B-B14F-4D97-AF65-F5344CB8AC3E}">
        <p14:creationId xmlns:p14="http://schemas.microsoft.com/office/powerpoint/2010/main" val="1746219339"/>
      </p:ext>
    </p:extLst>
  </p:cSld>
  <p:clrMapOvr>
    <a:masterClrMapping/>
  </p:clrMapOvr>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Title 3"/>
          <p:cNvSpPr>
            <a:spLocks noGrp="1"/>
          </p:cNvSpPr>
          <p:nvPr>
            <p:ph type="title"/>
          </p:nvPr>
        </p:nvSpPr>
        <p:spPr/>
        <p:txBody>
          <a:bodyPr/>
          <a:lstStyle/>
          <a:p>
            <a:r>
              <a:rPr lang="en-US"/>
              <a:t>Click to edit Master title style</a:t>
            </a:r>
            <a:endParaRPr lang="en-AU"/>
          </a:p>
        </p:txBody>
      </p:sp>
      <p:sp>
        <p:nvSpPr>
          <p:cNvPr id="6" name="Footer Placeholder 5"/>
          <p:cNvSpPr>
            <a:spLocks noGrp="1"/>
          </p:cNvSpPr>
          <p:nvPr>
            <p:ph type="ftr" sz="quarter" idx="10"/>
          </p:nvPr>
        </p:nvSpPr>
        <p:spPr/>
        <p:txBody>
          <a:bodyPr/>
          <a:lstStyle/>
          <a:p>
            <a:r>
              <a:rPr lang="en-AU"/>
              <a:t>Presentation title  |  Presenter name</a:t>
            </a:r>
            <a:endParaRPr lang="en-AU" dirty="0"/>
          </a:p>
        </p:txBody>
      </p:sp>
      <p:sp>
        <p:nvSpPr>
          <p:cNvPr id="7" name="Slide Number Placeholder 6"/>
          <p:cNvSpPr>
            <a:spLocks noGrp="1"/>
          </p:cNvSpPr>
          <p:nvPr>
            <p:ph type="sldNum" sz="quarter" idx="11"/>
          </p:nvPr>
        </p:nvSpPr>
        <p:spPr/>
        <p:txBody>
          <a:bodyPr/>
          <a:lstStyle/>
          <a:p>
            <a:fld id="{2ABE124A-B5C5-46E0-B944-45307B126769}" type="slidenum">
              <a:rPr lang="en-AU" smtClean="0"/>
              <a:pPr/>
              <a:t>‹#›</a:t>
            </a:fld>
            <a:r>
              <a:rPr lang="en-AU"/>
              <a:t>  |</a:t>
            </a:r>
            <a:endParaRPr lang="en-AU" dirty="0"/>
          </a:p>
        </p:txBody>
      </p:sp>
    </p:spTree>
    <p:extLst>
      <p:ext uri="{BB962C8B-B14F-4D97-AF65-F5344CB8AC3E}">
        <p14:creationId xmlns:p14="http://schemas.microsoft.com/office/powerpoint/2010/main" val="3846392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image" Target="../media/image1.emf"/><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theme" Target="../theme/theme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theme" Target="../theme/theme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image" Target="../media/image7.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image" Target="../media/image7.emf"/><Relationship Id="rId2" Type="http://schemas.openxmlformats.org/officeDocument/2006/relationships/slideLayout" Target="../slideLayouts/slideLayout62.xml"/><Relationship Id="rId16" Type="http://schemas.openxmlformats.org/officeDocument/2006/relationships/theme" Target="../theme/theme4.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theme" Target="../theme/theme5.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image" Target="../media/image10.svg"/><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image" Target="../media/image10.svg"/><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image" Target="../media/image9.png"/><Relationship Id="rId2" Type="http://schemas.openxmlformats.org/officeDocument/2006/relationships/slideLayout" Target="../slideLayouts/slideLayout97.xml"/><Relationship Id="rId16" Type="http://schemas.openxmlformats.org/officeDocument/2006/relationships/theme" Target="../theme/theme6.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26" Type="http://schemas.openxmlformats.org/officeDocument/2006/relationships/theme" Target="../theme/theme7.xml"/><Relationship Id="rId3" Type="http://schemas.openxmlformats.org/officeDocument/2006/relationships/slideLayout" Target="../slideLayouts/slideLayout113.xml"/><Relationship Id="rId21" Type="http://schemas.openxmlformats.org/officeDocument/2006/relationships/slideLayout" Target="../slideLayouts/slideLayout131.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5" Type="http://schemas.openxmlformats.org/officeDocument/2006/relationships/slideLayout" Target="../slideLayouts/slideLayout135.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slideLayout" Target="../slideLayouts/slideLayout130.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24" Type="http://schemas.openxmlformats.org/officeDocument/2006/relationships/slideLayout" Target="../slideLayouts/slideLayout134.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23" Type="http://schemas.openxmlformats.org/officeDocument/2006/relationships/slideLayout" Target="../slideLayouts/slideLayout133.xml"/><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slideLayout" Target="../slideLayouts/slideLayout132.xml"/><Relationship Id="rId27" Type="http://schemas.openxmlformats.org/officeDocument/2006/relationships/image" Target="../media/image12.e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image" Target="../media/image12.emf"/><Relationship Id="rId2" Type="http://schemas.openxmlformats.org/officeDocument/2006/relationships/slideLayout" Target="../slideLayouts/slideLayout137.xml"/><Relationship Id="rId16" Type="http://schemas.openxmlformats.org/officeDocument/2006/relationships/theme" Target="../theme/theme8.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805458"/>
            <a:ext cx="8640960" cy="639365"/>
          </a:xfrm>
          <a:prstGeom prst="rect">
            <a:avLst/>
          </a:prstGeom>
        </p:spPr>
        <p:txBody>
          <a:bodyPr vert="horz" lIns="0" tIns="0" rIns="0" bIns="0" rtlCol="0" anchor="t" anchorCtr="0">
            <a:normAutofit/>
          </a:bodyPr>
          <a:lstStyle/>
          <a:p>
            <a:r>
              <a:rPr lang="en-GB"/>
              <a:t>Click to edit Master title style</a:t>
            </a:r>
            <a:endParaRPr lang="en-AU" dirty="0"/>
          </a:p>
        </p:txBody>
      </p:sp>
      <p:sp>
        <p:nvSpPr>
          <p:cNvPr id="3" name="Text Placeholder 2"/>
          <p:cNvSpPr>
            <a:spLocks noGrp="1"/>
          </p:cNvSpPr>
          <p:nvPr>
            <p:ph type="body" idx="1"/>
          </p:nvPr>
        </p:nvSpPr>
        <p:spPr>
          <a:xfrm>
            <a:off x="251522" y="1550788"/>
            <a:ext cx="8640958" cy="3181202"/>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endParaRPr lang="en-AU" dirty="0"/>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endParaRPr lang="en-AU" dirty="0"/>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22" name="Picture 21"/>
          <p:cNvPicPr>
            <a:picLocks noChangeAspect="1"/>
          </p:cNvPicPr>
          <p:nvPr userDrawn="1"/>
        </p:nvPicPr>
        <p:blipFill>
          <a:blip r:embed="rId26"/>
          <a:stretch>
            <a:fillRect/>
          </a:stretch>
        </p:blipFill>
        <p:spPr>
          <a:xfrm>
            <a:off x="251520" y="195486"/>
            <a:ext cx="442169" cy="442169"/>
          </a:xfrm>
          <a:prstGeom prst="rect">
            <a:avLst/>
          </a:prstGeom>
        </p:spPr>
      </p:pic>
      <p:sp>
        <p:nvSpPr>
          <p:cNvPr id="7" name="TextBox 6">
            <a:extLst>
              <a:ext uri="{FF2B5EF4-FFF2-40B4-BE49-F238E27FC236}">
                <a16:creationId xmlns:a16="http://schemas.microsoft.com/office/drawing/2014/main" id="{8E752A40-7635-C53A-3CDF-62C9302F882C}"/>
              </a:ext>
            </a:extLst>
          </p:cNvPr>
          <p:cNvSpPr txBox="1"/>
          <p:nvPr userDrawn="1">
            <p:extLst>
              <p:ext uri="{1162E1C5-73C7-4A58-AE30-91384D911F3F}">
                <p184:classification xmlns:p184="http://schemas.microsoft.com/office/powerpoint/2018/4/main" val="hdr"/>
              </p:ext>
            </p:extLst>
          </p:nvPr>
        </p:nvSpPr>
        <p:spPr>
          <a:xfrm>
            <a:off x="4261612" y="63500"/>
            <a:ext cx="652463" cy="182880"/>
          </a:xfrm>
          <a:prstGeom prst="rect">
            <a:avLst/>
          </a:prstGeom>
        </p:spPr>
        <p:txBody>
          <a:bodyPr horzOverflow="overflow" lIns="0" tIns="0" rIns="0" bIns="0">
            <a:spAutoFit/>
          </a:bodyPr>
          <a:lstStyle/>
          <a:p>
            <a:pPr algn="l"/>
            <a:r>
              <a:rPr lang="en-US" sz="1200">
                <a:solidFill>
                  <a:srgbClr val="FF0000">
                    <a:alpha val="50000"/>
                  </a:srgbClr>
                </a:solidFill>
                <a:latin typeface="Aptos" panose="020B0004020202020204" pitchFamily="34" charset="0"/>
              </a:rPr>
              <a:t>OFFICIAL</a:t>
            </a:r>
          </a:p>
        </p:txBody>
      </p:sp>
      <p:sp>
        <p:nvSpPr>
          <p:cNvPr id="8" name="TextBox 7">
            <a:extLst>
              <a:ext uri="{FF2B5EF4-FFF2-40B4-BE49-F238E27FC236}">
                <a16:creationId xmlns:a16="http://schemas.microsoft.com/office/drawing/2014/main" id="{0DC3BFDC-9593-C0B9-1DFB-8D0E40F10EE6}"/>
              </a:ext>
            </a:extLst>
          </p:cNvPr>
          <p:cNvSpPr txBox="1"/>
          <p:nvPr userDrawn="1">
            <p:extLst>
              <p:ext uri="{1162E1C5-73C7-4A58-AE30-91384D911F3F}">
                <p184:classification xmlns:p184="http://schemas.microsoft.com/office/powerpoint/2018/4/main" val="ftr"/>
              </p:ext>
            </p:extLst>
          </p:nvPr>
        </p:nvSpPr>
        <p:spPr>
          <a:xfrm>
            <a:off x="4261612" y="4897120"/>
            <a:ext cx="652463" cy="182880"/>
          </a:xfrm>
          <a:prstGeom prst="rect">
            <a:avLst/>
          </a:prstGeom>
        </p:spPr>
        <p:txBody>
          <a:bodyPr horzOverflow="overflow" lIns="0" tIns="0" rIns="0" bIns="0">
            <a:spAutoFit/>
          </a:bodyPr>
          <a:lstStyle/>
          <a:p>
            <a:pPr algn="l"/>
            <a:r>
              <a:rPr lang="en-US" sz="1200">
                <a:solidFill>
                  <a:srgbClr val="FF0000">
                    <a:alpha val="50000"/>
                  </a:srgbClr>
                </a:solidFill>
                <a:latin typeface="Aptos" panose="020B0004020202020204" pitchFamily="34" charset="0"/>
              </a:rPr>
              <a:t>OFFICIAL</a:t>
            </a:r>
          </a:p>
        </p:txBody>
      </p:sp>
    </p:spTree>
    <p:extLst>
      <p:ext uri="{BB962C8B-B14F-4D97-AF65-F5344CB8AC3E}">
        <p14:creationId xmlns:p14="http://schemas.microsoft.com/office/powerpoint/2010/main" val="2723935421"/>
      </p:ext>
    </p:extLst>
  </p:cSld>
  <p:clrMap bg1="lt1" tx1="dk1" bg2="lt2" tx2="dk2" accent1="accent1" accent2="accent2" accent3="accent3" accent4="accent4" accent5="accent5" accent6="accent6" hlink="hlink" folHlink="folHlink"/>
  <p:sldLayoutIdLst>
    <p:sldLayoutId id="2147483651" r:id="rId1"/>
    <p:sldLayoutId id="2147483696" r:id="rId2"/>
    <p:sldLayoutId id="2147483831" r:id="rId3"/>
    <p:sldLayoutId id="2147483818" r:id="rId4"/>
    <p:sldLayoutId id="2147483828" r:id="rId5"/>
    <p:sldLayoutId id="2147483829" r:id="rId6"/>
    <p:sldLayoutId id="2147483830" r:id="rId7"/>
    <p:sldLayoutId id="2147483842" r:id="rId8"/>
    <p:sldLayoutId id="2147483655" r:id="rId9"/>
    <p:sldLayoutId id="2147483704" r:id="rId10"/>
    <p:sldLayoutId id="2147483680" r:id="rId11"/>
    <p:sldLayoutId id="2147483679" r:id="rId12"/>
    <p:sldLayoutId id="2147483661" r:id="rId13"/>
    <p:sldLayoutId id="2147483702" r:id="rId14"/>
    <p:sldLayoutId id="2147483706" r:id="rId15"/>
    <p:sldLayoutId id="2147483698" r:id="rId16"/>
    <p:sldLayoutId id="2147483699" r:id="rId17"/>
    <p:sldLayoutId id="2147483663" r:id="rId18"/>
    <p:sldLayoutId id="2147483707" r:id="rId19"/>
    <p:sldLayoutId id="2147483664" r:id="rId20"/>
    <p:sldLayoutId id="2147483667" r:id="rId21"/>
    <p:sldLayoutId id="2147483665" r:id="rId22"/>
    <p:sldLayoutId id="2147483682" r:id="rId23"/>
    <p:sldLayoutId id="2147483681" r:id="rId24"/>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242243"/>
            <a:ext cx="8640960" cy="639365"/>
          </a:xfrm>
          <a:prstGeom prst="rect">
            <a:avLst/>
          </a:prstGeom>
        </p:spPr>
        <p:txBody>
          <a:bodyPr vert="horz" lIns="0" tIns="0" rIns="0" bIns="0" rtlCol="0" anchor="t" anchorCtr="0">
            <a:normAutofit/>
          </a:bodyPr>
          <a:lstStyle/>
          <a:p>
            <a:r>
              <a:rPr lang="en-US" dirty="0"/>
              <a:t>Click to edit Master title style</a:t>
            </a:r>
            <a:endParaRPr lang="en-AU" dirty="0"/>
          </a:p>
        </p:txBody>
      </p:sp>
      <p:sp>
        <p:nvSpPr>
          <p:cNvPr id="3" name="Text Placeholder 2"/>
          <p:cNvSpPr>
            <a:spLocks noGrp="1"/>
          </p:cNvSpPr>
          <p:nvPr>
            <p:ph type="body" idx="1"/>
          </p:nvPr>
        </p:nvSpPr>
        <p:spPr>
          <a:xfrm>
            <a:off x="251522" y="987573"/>
            <a:ext cx="8640958" cy="3574285"/>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endParaRPr lang="en-AU" dirty="0"/>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endParaRPr lang="en-AU" dirty="0"/>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22" name="Picture 21"/>
          <p:cNvPicPr>
            <a:picLocks noChangeAspect="1"/>
          </p:cNvPicPr>
          <p:nvPr userDrawn="1"/>
        </p:nvPicPr>
        <p:blipFill>
          <a:blip r:embed="rId18"/>
          <a:stretch>
            <a:fillRect/>
          </a:stretch>
        </p:blipFill>
        <p:spPr>
          <a:xfrm>
            <a:off x="8479813" y="4561859"/>
            <a:ext cx="442169" cy="442169"/>
          </a:xfrm>
          <a:prstGeom prst="rect">
            <a:avLst/>
          </a:prstGeom>
        </p:spPr>
      </p:pic>
      <p:sp>
        <p:nvSpPr>
          <p:cNvPr id="7" name="TextBox 6">
            <a:extLst>
              <a:ext uri="{FF2B5EF4-FFF2-40B4-BE49-F238E27FC236}">
                <a16:creationId xmlns:a16="http://schemas.microsoft.com/office/drawing/2014/main" id="{2D9D82EE-FD70-359E-07D1-41A72F08FDE2}"/>
              </a:ext>
            </a:extLst>
          </p:cNvPr>
          <p:cNvSpPr txBox="1"/>
          <p:nvPr userDrawn="1">
            <p:extLst>
              <p:ext uri="{1162E1C5-73C7-4A58-AE30-91384D911F3F}">
                <p184:classification xmlns:p184="http://schemas.microsoft.com/office/powerpoint/2018/4/main" val="hdr"/>
              </p:ext>
            </p:extLst>
          </p:nvPr>
        </p:nvSpPr>
        <p:spPr>
          <a:xfrm>
            <a:off x="4261612" y="63500"/>
            <a:ext cx="652463" cy="182880"/>
          </a:xfrm>
          <a:prstGeom prst="rect">
            <a:avLst/>
          </a:prstGeom>
        </p:spPr>
        <p:txBody>
          <a:bodyPr horzOverflow="overflow" lIns="0" tIns="0" rIns="0" bIns="0">
            <a:spAutoFit/>
          </a:bodyPr>
          <a:lstStyle/>
          <a:p>
            <a:pPr algn="l"/>
            <a:r>
              <a:rPr lang="en-US" sz="1200">
                <a:solidFill>
                  <a:srgbClr val="FF0000">
                    <a:alpha val="50000"/>
                  </a:srgbClr>
                </a:solidFill>
                <a:latin typeface="Aptos" panose="020B0004020202020204" pitchFamily="34" charset="0"/>
              </a:rPr>
              <a:t>OFFICIAL</a:t>
            </a:r>
          </a:p>
        </p:txBody>
      </p:sp>
      <p:sp>
        <p:nvSpPr>
          <p:cNvPr id="8" name="TextBox 7">
            <a:extLst>
              <a:ext uri="{FF2B5EF4-FFF2-40B4-BE49-F238E27FC236}">
                <a16:creationId xmlns:a16="http://schemas.microsoft.com/office/drawing/2014/main" id="{358409D6-8394-6034-CA53-B7C12F37EF7E}"/>
              </a:ext>
            </a:extLst>
          </p:cNvPr>
          <p:cNvSpPr txBox="1"/>
          <p:nvPr userDrawn="1">
            <p:extLst>
              <p:ext uri="{1162E1C5-73C7-4A58-AE30-91384D911F3F}">
                <p184:classification xmlns:p184="http://schemas.microsoft.com/office/powerpoint/2018/4/main" val="ftr"/>
              </p:ext>
            </p:extLst>
          </p:nvPr>
        </p:nvSpPr>
        <p:spPr>
          <a:xfrm>
            <a:off x="4261612" y="4897120"/>
            <a:ext cx="652463" cy="182880"/>
          </a:xfrm>
          <a:prstGeom prst="rect">
            <a:avLst/>
          </a:prstGeom>
        </p:spPr>
        <p:txBody>
          <a:bodyPr horzOverflow="overflow" lIns="0" tIns="0" rIns="0" bIns="0">
            <a:spAutoFit/>
          </a:bodyPr>
          <a:lstStyle/>
          <a:p>
            <a:pPr algn="l"/>
            <a:r>
              <a:rPr lang="en-US" sz="1200">
                <a:solidFill>
                  <a:srgbClr val="FF0000">
                    <a:alpha val="50000"/>
                  </a:srgbClr>
                </a:solidFill>
                <a:latin typeface="Aptos" panose="020B0004020202020204" pitchFamily="34" charset="0"/>
              </a:rPr>
              <a:t>OFFICIAL</a:t>
            </a:r>
          </a:p>
        </p:txBody>
      </p:sp>
    </p:spTree>
    <p:extLst>
      <p:ext uri="{BB962C8B-B14F-4D97-AF65-F5344CB8AC3E}">
        <p14:creationId xmlns:p14="http://schemas.microsoft.com/office/powerpoint/2010/main" val="4022737140"/>
      </p:ext>
    </p:extLst>
  </p:cSld>
  <p:clrMap bg1="lt1" tx1="dk1" bg2="lt2" tx2="dk2" accent1="accent1" accent2="accent2" accent3="accent3" accent4="accent4" accent5="accent5" accent6="accent6" hlink="hlink" folHlink="folHlink"/>
  <p:sldLayoutIdLst>
    <p:sldLayoutId id="2147483684" r:id="rId1"/>
    <p:sldLayoutId id="2147483697" r:id="rId2"/>
    <p:sldLayoutId id="2147483701" r:id="rId3"/>
    <p:sldLayoutId id="2147483832" r:id="rId4"/>
    <p:sldLayoutId id="2147483685" r:id="rId5"/>
    <p:sldLayoutId id="2147483705" r:id="rId6"/>
    <p:sldLayoutId id="2147483686" r:id="rId7"/>
    <p:sldLayoutId id="2147483687" r:id="rId8"/>
    <p:sldLayoutId id="2147483688" r:id="rId9"/>
    <p:sldLayoutId id="2147483689" r:id="rId10"/>
    <p:sldLayoutId id="2147483708" r:id="rId11"/>
    <p:sldLayoutId id="2147483690" r:id="rId12"/>
    <p:sldLayoutId id="2147483691" r:id="rId13"/>
    <p:sldLayoutId id="2147483692" r:id="rId14"/>
    <p:sldLayoutId id="2147483693" r:id="rId15"/>
    <p:sldLayoutId id="2147483694" r:id="rId16"/>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805458"/>
            <a:ext cx="8640960" cy="639365"/>
          </a:xfrm>
          <a:prstGeom prst="rect">
            <a:avLst/>
          </a:prstGeom>
        </p:spPr>
        <p:txBody>
          <a:bodyPr vert="horz" lIns="0" tIns="0" rIns="0" bIns="0" rtlCol="0" anchor="t" anchorCtr="0">
            <a:normAutofit/>
          </a:bodyPr>
          <a:lstStyle/>
          <a:p>
            <a:r>
              <a:rPr lang="en-US" dirty="0"/>
              <a:t>Click to edit Master title style</a:t>
            </a:r>
            <a:endParaRPr lang="en-AU" dirty="0"/>
          </a:p>
        </p:txBody>
      </p:sp>
      <p:sp>
        <p:nvSpPr>
          <p:cNvPr id="3" name="Text Placeholder 2"/>
          <p:cNvSpPr>
            <a:spLocks noGrp="1"/>
          </p:cNvSpPr>
          <p:nvPr>
            <p:ph type="body" idx="1"/>
          </p:nvPr>
        </p:nvSpPr>
        <p:spPr>
          <a:xfrm>
            <a:off x="251522" y="1550788"/>
            <a:ext cx="8640958" cy="318120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endParaRPr lang="en-AU" dirty="0"/>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endParaRPr lang="en-AU" dirty="0"/>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11" name="Picture 10">
            <a:extLst>
              <a:ext uri="{FF2B5EF4-FFF2-40B4-BE49-F238E27FC236}">
                <a16:creationId xmlns:a16="http://schemas.microsoft.com/office/drawing/2014/main" id="{C67DD59A-4148-4107-89BD-9ACB60B45F7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251519" y="195486"/>
            <a:ext cx="936488" cy="442800"/>
          </a:xfrm>
          <a:prstGeom prst="rect">
            <a:avLst/>
          </a:prstGeom>
        </p:spPr>
      </p:pic>
      <p:sp>
        <p:nvSpPr>
          <p:cNvPr id="7" name="TextBox 6">
            <a:extLst>
              <a:ext uri="{FF2B5EF4-FFF2-40B4-BE49-F238E27FC236}">
                <a16:creationId xmlns:a16="http://schemas.microsoft.com/office/drawing/2014/main" id="{FBD44C21-58A3-A9DE-1CA5-FB82FE82B88F}"/>
              </a:ext>
            </a:extLst>
          </p:cNvPr>
          <p:cNvSpPr txBox="1"/>
          <p:nvPr userDrawn="1">
            <p:extLst>
              <p:ext uri="{1162E1C5-73C7-4A58-AE30-91384D911F3F}">
                <p184:classification xmlns:p184="http://schemas.microsoft.com/office/powerpoint/2018/4/main" val="hdr"/>
              </p:ext>
            </p:extLst>
          </p:nvPr>
        </p:nvSpPr>
        <p:spPr>
          <a:xfrm>
            <a:off x="4261612" y="63500"/>
            <a:ext cx="652463" cy="182880"/>
          </a:xfrm>
          <a:prstGeom prst="rect">
            <a:avLst/>
          </a:prstGeom>
        </p:spPr>
        <p:txBody>
          <a:bodyPr horzOverflow="overflow" lIns="0" tIns="0" rIns="0" bIns="0">
            <a:spAutoFit/>
          </a:bodyPr>
          <a:lstStyle/>
          <a:p>
            <a:pPr algn="l"/>
            <a:r>
              <a:rPr lang="en-US" sz="1200">
                <a:solidFill>
                  <a:srgbClr val="FF0000">
                    <a:alpha val="50000"/>
                  </a:srgbClr>
                </a:solidFill>
                <a:latin typeface="Aptos" panose="020B0004020202020204" pitchFamily="34" charset="0"/>
              </a:rPr>
              <a:t>OFFICIAL</a:t>
            </a:r>
          </a:p>
        </p:txBody>
      </p:sp>
      <p:sp>
        <p:nvSpPr>
          <p:cNvPr id="8" name="TextBox 7">
            <a:extLst>
              <a:ext uri="{FF2B5EF4-FFF2-40B4-BE49-F238E27FC236}">
                <a16:creationId xmlns:a16="http://schemas.microsoft.com/office/drawing/2014/main" id="{67F3AD6F-6A2C-EEE0-D9CE-E46377D13E40}"/>
              </a:ext>
            </a:extLst>
          </p:cNvPr>
          <p:cNvSpPr txBox="1"/>
          <p:nvPr userDrawn="1">
            <p:extLst>
              <p:ext uri="{1162E1C5-73C7-4A58-AE30-91384D911F3F}">
                <p184:classification xmlns:p184="http://schemas.microsoft.com/office/powerpoint/2018/4/main" val="ftr"/>
              </p:ext>
            </p:extLst>
          </p:nvPr>
        </p:nvSpPr>
        <p:spPr>
          <a:xfrm>
            <a:off x="4261612" y="4897120"/>
            <a:ext cx="652463" cy="182880"/>
          </a:xfrm>
          <a:prstGeom prst="rect">
            <a:avLst/>
          </a:prstGeom>
        </p:spPr>
        <p:txBody>
          <a:bodyPr horzOverflow="overflow" lIns="0" tIns="0" rIns="0" bIns="0">
            <a:spAutoFit/>
          </a:bodyPr>
          <a:lstStyle/>
          <a:p>
            <a:pPr algn="l"/>
            <a:r>
              <a:rPr lang="en-US" sz="1200">
                <a:solidFill>
                  <a:srgbClr val="FF0000">
                    <a:alpha val="50000"/>
                  </a:srgbClr>
                </a:solidFill>
                <a:latin typeface="Aptos" panose="020B0004020202020204" pitchFamily="34" charset="0"/>
              </a:rPr>
              <a:t>OFFICIAL</a:t>
            </a:r>
          </a:p>
        </p:txBody>
      </p:sp>
    </p:spTree>
    <p:extLst>
      <p:ext uri="{BB962C8B-B14F-4D97-AF65-F5344CB8AC3E}">
        <p14:creationId xmlns:p14="http://schemas.microsoft.com/office/powerpoint/2010/main" val="55133340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833"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 id="2147483764" r:id="rId20"/>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242243"/>
            <a:ext cx="8640960" cy="639365"/>
          </a:xfrm>
          <a:prstGeom prst="rect">
            <a:avLst/>
          </a:prstGeom>
        </p:spPr>
        <p:txBody>
          <a:bodyPr vert="horz" lIns="0" tIns="0" rIns="0" bIns="0" rtlCol="0" anchor="t" anchorCtr="0">
            <a:normAutofit/>
          </a:bodyPr>
          <a:lstStyle/>
          <a:p>
            <a:r>
              <a:rPr lang="en-US" dirty="0"/>
              <a:t>Click to edit Master title style</a:t>
            </a:r>
            <a:endParaRPr lang="en-AU" dirty="0"/>
          </a:p>
        </p:txBody>
      </p:sp>
      <p:sp>
        <p:nvSpPr>
          <p:cNvPr id="3" name="Text Placeholder 2"/>
          <p:cNvSpPr>
            <a:spLocks noGrp="1"/>
          </p:cNvSpPr>
          <p:nvPr>
            <p:ph type="body" idx="1"/>
          </p:nvPr>
        </p:nvSpPr>
        <p:spPr>
          <a:xfrm>
            <a:off x="251522" y="987573"/>
            <a:ext cx="8640958" cy="3574285"/>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endParaRPr lang="en-AU" dirty="0"/>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endParaRPr lang="en-AU" dirty="0"/>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11" name="Picture 10">
            <a:extLst>
              <a:ext uri="{FF2B5EF4-FFF2-40B4-BE49-F238E27FC236}">
                <a16:creationId xmlns:a16="http://schemas.microsoft.com/office/drawing/2014/main" id="{35B5D801-8BF9-4650-9BFF-FFF9F24B181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985494" y="4561228"/>
            <a:ext cx="936488" cy="442800"/>
          </a:xfrm>
          <a:prstGeom prst="rect">
            <a:avLst/>
          </a:prstGeom>
        </p:spPr>
      </p:pic>
      <p:sp>
        <p:nvSpPr>
          <p:cNvPr id="7" name="TextBox 6">
            <a:extLst>
              <a:ext uri="{FF2B5EF4-FFF2-40B4-BE49-F238E27FC236}">
                <a16:creationId xmlns:a16="http://schemas.microsoft.com/office/drawing/2014/main" id="{D7813266-20EE-B2E7-FDA6-522140E13DB3}"/>
              </a:ext>
            </a:extLst>
          </p:cNvPr>
          <p:cNvSpPr txBox="1"/>
          <p:nvPr userDrawn="1">
            <p:extLst>
              <p:ext uri="{1162E1C5-73C7-4A58-AE30-91384D911F3F}">
                <p184:classification xmlns:p184="http://schemas.microsoft.com/office/powerpoint/2018/4/main" val="hdr"/>
              </p:ext>
            </p:extLst>
          </p:nvPr>
        </p:nvSpPr>
        <p:spPr>
          <a:xfrm>
            <a:off x="4261612" y="63500"/>
            <a:ext cx="652463" cy="182880"/>
          </a:xfrm>
          <a:prstGeom prst="rect">
            <a:avLst/>
          </a:prstGeom>
        </p:spPr>
        <p:txBody>
          <a:bodyPr horzOverflow="overflow" lIns="0" tIns="0" rIns="0" bIns="0">
            <a:spAutoFit/>
          </a:bodyPr>
          <a:lstStyle/>
          <a:p>
            <a:pPr algn="l"/>
            <a:r>
              <a:rPr lang="en-US" sz="1200">
                <a:solidFill>
                  <a:srgbClr val="FF0000">
                    <a:alpha val="50000"/>
                  </a:srgbClr>
                </a:solidFill>
                <a:latin typeface="Aptos" panose="020B0004020202020204" pitchFamily="34" charset="0"/>
              </a:rPr>
              <a:t>OFFICIAL</a:t>
            </a:r>
          </a:p>
        </p:txBody>
      </p:sp>
      <p:sp>
        <p:nvSpPr>
          <p:cNvPr id="8" name="TextBox 7">
            <a:extLst>
              <a:ext uri="{FF2B5EF4-FFF2-40B4-BE49-F238E27FC236}">
                <a16:creationId xmlns:a16="http://schemas.microsoft.com/office/drawing/2014/main" id="{FC323A48-BE0A-FE6F-D168-A3242B92C163}"/>
              </a:ext>
            </a:extLst>
          </p:cNvPr>
          <p:cNvSpPr txBox="1"/>
          <p:nvPr userDrawn="1">
            <p:extLst>
              <p:ext uri="{1162E1C5-73C7-4A58-AE30-91384D911F3F}">
                <p184:classification xmlns:p184="http://schemas.microsoft.com/office/powerpoint/2018/4/main" val="ftr"/>
              </p:ext>
            </p:extLst>
          </p:nvPr>
        </p:nvSpPr>
        <p:spPr>
          <a:xfrm>
            <a:off x="4261612" y="4897120"/>
            <a:ext cx="652463" cy="182880"/>
          </a:xfrm>
          <a:prstGeom prst="rect">
            <a:avLst/>
          </a:prstGeom>
        </p:spPr>
        <p:txBody>
          <a:bodyPr horzOverflow="overflow" lIns="0" tIns="0" rIns="0" bIns="0">
            <a:spAutoFit/>
          </a:bodyPr>
          <a:lstStyle/>
          <a:p>
            <a:pPr algn="l"/>
            <a:r>
              <a:rPr lang="en-US" sz="1200">
                <a:solidFill>
                  <a:srgbClr val="FF0000">
                    <a:alpha val="50000"/>
                  </a:srgbClr>
                </a:solidFill>
                <a:latin typeface="Aptos" panose="020B0004020202020204" pitchFamily="34" charset="0"/>
              </a:rPr>
              <a:t>OFFICIAL</a:t>
            </a:r>
          </a:p>
        </p:txBody>
      </p:sp>
    </p:spTree>
    <p:extLst>
      <p:ext uri="{BB962C8B-B14F-4D97-AF65-F5344CB8AC3E}">
        <p14:creationId xmlns:p14="http://schemas.microsoft.com/office/powerpoint/2010/main" val="3838291267"/>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805458"/>
            <a:ext cx="8640960" cy="639365"/>
          </a:xfrm>
          <a:prstGeom prst="rect">
            <a:avLst/>
          </a:prstGeom>
        </p:spPr>
        <p:txBody>
          <a:bodyPr vert="horz" lIns="0" tIns="0" rIns="0" bIns="0" rtlCol="0" anchor="t" anchorCtr="0">
            <a:normAutofit/>
          </a:bodyPr>
          <a:lstStyle/>
          <a:p>
            <a:r>
              <a:rPr lang="en-US" dirty="0"/>
              <a:t>Click to edit Master title style</a:t>
            </a:r>
            <a:endParaRPr lang="en-AU" dirty="0"/>
          </a:p>
        </p:txBody>
      </p:sp>
      <p:sp>
        <p:nvSpPr>
          <p:cNvPr id="3" name="Text Placeholder 2"/>
          <p:cNvSpPr>
            <a:spLocks noGrp="1"/>
          </p:cNvSpPr>
          <p:nvPr>
            <p:ph type="body" idx="1"/>
          </p:nvPr>
        </p:nvSpPr>
        <p:spPr>
          <a:xfrm>
            <a:off x="251522" y="1550788"/>
            <a:ext cx="8640958" cy="318120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endParaRPr lang="en-AU" dirty="0"/>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endParaRPr lang="en-AU" dirty="0"/>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10" name="Graphic 9">
            <a:extLst>
              <a:ext uri="{FF2B5EF4-FFF2-40B4-BE49-F238E27FC236}">
                <a16:creationId xmlns:a16="http://schemas.microsoft.com/office/drawing/2014/main" id="{88F4E070-DE66-4ABC-A8F6-3559DD6EA35B}"/>
              </a:ext>
              <a:ext uri="{C183D7F6-B498-43B3-948B-1728B52AA6E4}">
                <adec:decorative xmlns:adec="http://schemas.microsoft.com/office/drawing/2017/decorative" val="1"/>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251519" y="195486"/>
            <a:ext cx="1768081" cy="442800"/>
          </a:xfrm>
          <a:prstGeom prst="rect">
            <a:avLst/>
          </a:prstGeom>
        </p:spPr>
      </p:pic>
      <p:sp>
        <p:nvSpPr>
          <p:cNvPr id="7" name="TextBox 6">
            <a:extLst>
              <a:ext uri="{FF2B5EF4-FFF2-40B4-BE49-F238E27FC236}">
                <a16:creationId xmlns:a16="http://schemas.microsoft.com/office/drawing/2014/main" id="{992ED94F-C463-D880-CC25-9B3217250735}"/>
              </a:ext>
            </a:extLst>
          </p:cNvPr>
          <p:cNvSpPr txBox="1"/>
          <p:nvPr userDrawn="1">
            <p:extLst>
              <p:ext uri="{1162E1C5-73C7-4A58-AE30-91384D911F3F}">
                <p184:classification xmlns:p184="http://schemas.microsoft.com/office/powerpoint/2018/4/main" val="hdr"/>
              </p:ext>
            </p:extLst>
          </p:nvPr>
        </p:nvSpPr>
        <p:spPr>
          <a:xfrm>
            <a:off x="4261612" y="63500"/>
            <a:ext cx="652463" cy="182880"/>
          </a:xfrm>
          <a:prstGeom prst="rect">
            <a:avLst/>
          </a:prstGeom>
        </p:spPr>
        <p:txBody>
          <a:bodyPr horzOverflow="overflow" lIns="0" tIns="0" rIns="0" bIns="0">
            <a:spAutoFit/>
          </a:bodyPr>
          <a:lstStyle/>
          <a:p>
            <a:pPr algn="l"/>
            <a:r>
              <a:rPr lang="en-US" sz="1200">
                <a:solidFill>
                  <a:srgbClr val="FF0000">
                    <a:alpha val="50000"/>
                  </a:srgbClr>
                </a:solidFill>
                <a:latin typeface="Aptos" panose="020B0004020202020204" pitchFamily="34" charset="0"/>
              </a:rPr>
              <a:t>OFFICIAL</a:t>
            </a:r>
          </a:p>
        </p:txBody>
      </p:sp>
      <p:sp>
        <p:nvSpPr>
          <p:cNvPr id="8" name="TextBox 7">
            <a:extLst>
              <a:ext uri="{FF2B5EF4-FFF2-40B4-BE49-F238E27FC236}">
                <a16:creationId xmlns:a16="http://schemas.microsoft.com/office/drawing/2014/main" id="{BBCBA8FF-58CC-8A77-2DB4-FE7DBB4D4483}"/>
              </a:ext>
            </a:extLst>
          </p:cNvPr>
          <p:cNvSpPr txBox="1"/>
          <p:nvPr userDrawn="1">
            <p:extLst>
              <p:ext uri="{1162E1C5-73C7-4A58-AE30-91384D911F3F}">
                <p184:classification xmlns:p184="http://schemas.microsoft.com/office/powerpoint/2018/4/main" val="ftr"/>
              </p:ext>
            </p:extLst>
          </p:nvPr>
        </p:nvSpPr>
        <p:spPr>
          <a:xfrm>
            <a:off x="4261612" y="4897120"/>
            <a:ext cx="652463" cy="182880"/>
          </a:xfrm>
          <a:prstGeom prst="rect">
            <a:avLst/>
          </a:prstGeom>
        </p:spPr>
        <p:txBody>
          <a:bodyPr horzOverflow="overflow" lIns="0" tIns="0" rIns="0" bIns="0">
            <a:spAutoFit/>
          </a:bodyPr>
          <a:lstStyle/>
          <a:p>
            <a:pPr algn="l"/>
            <a:r>
              <a:rPr lang="en-US" sz="1200">
                <a:solidFill>
                  <a:srgbClr val="FF0000">
                    <a:alpha val="50000"/>
                  </a:srgbClr>
                </a:solidFill>
                <a:latin typeface="Aptos" panose="020B0004020202020204" pitchFamily="34" charset="0"/>
              </a:rPr>
              <a:t>OFFICIAL</a:t>
            </a:r>
          </a:p>
        </p:txBody>
      </p:sp>
    </p:spTree>
    <p:extLst>
      <p:ext uri="{BB962C8B-B14F-4D97-AF65-F5344CB8AC3E}">
        <p14:creationId xmlns:p14="http://schemas.microsoft.com/office/powerpoint/2010/main" val="1904957525"/>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834"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242243"/>
            <a:ext cx="8640960" cy="639365"/>
          </a:xfrm>
          <a:prstGeom prst="rect">
            <a:avLst/>
          </a:prstGeom>
        </p:spPr>
        <p:txBody>
          <a:bodyPr vert="horz" lIns="0" tIns="0" rIns="0" bIns="0" rtlCol="0" anchor="t" anchorCtr="0">
            <a:normAutofit/>
          </a:bodyPr>
          <a:lstStyle/>
          <a:p>
            <a:r>
              <a:rPr lang="en-US" dirty="0"/>
              <a:t>Click to edit Master title style</a:t>
            </a:r>
            <a:endParaRPr lang="en-AU" dirty="0"/>
          </a:p>
        </p:txBody>
      </p:sp>
      <p:sp>
        <p:nvSpPr>
          <p:cNvPr id="3" name="Text Placeholder 2"/>
          <p:cNvSpPr>
            <a:spLocks noGrp="1"/>
          </p:cNvSpPr>
          <p:nvPr>
            <p:ph type="body" idx="1"/>
          </p:nvPr>
        </p:nvSpPr>
        <p:spPr>
          <a:xfrm>
            <a:off x="251522" y="987573"/>
            <a:ext cx="8640958" cy="3574285"/>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endParaRPr lang="en-AU" dirty="0"/>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endParaRPr lang="en-AU" dirty="0"/>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10" name="Graphic 9">
            <a:extLst>
              <a:ext uri="{FF2B5EF4-FFF2-40B4-BE49-F238E27FC236}">
                <a16:creationId xmlns:a16="http://schemas.microsoft.com/office/drawing/2014/main" id="{E48BB93D-47BD-4299-AC60-ADD2BF55C87B}"/>
              </a:ext>
              <a:ext uri="{C183D7F6-B498-43B3-948B-1728B52AA6E4}">
                <adec:decorative xmlns:adec="http://schemas.microsoft.com/office/drawing/2017/decorative" val="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153901" y="4561228"/>
            <a:ext cx="1768081" cy="442800"/>
          </a:xfrm>
          <a:prstGeom prst="rect">
            <a:avLst/>
          </a:prstGeom>
        </p:spPr>
      </p:pic>
      <p:sp>
        <p:nvSpPr>
          <p:cNvPr id="7" name="TextBox 6">
            <a:extLst>
              <a:ext uri="{FF2B5EF4-FFF2-40B4-BE49-F238E27FC236}">
                <a16:creationId xmlns:a16="http://schemas.microsoft.com/office/drawing/2014/main" id="{A89E5294-11EA-8151-E733-D04683206DA3}"/>
              </a:ext>
            </a:extLst>
          </p:cNvPr>
          <p:cNvSpPr txBox="1"/>
          <p:nvPr userDrawn="1">
            <p:extLst>
              <p:ext uri="{1162E1C5-73C7-4A58-AE30-91384D911F3F}">
                <p184:classification xmlns:p184="http://schemas.microsoft.com/office/powerpoint/2018/4/main" val="hdr"/>
              </p:ext>
            </p:extLst>
          </p:nvPr>
        </p:nvSpPr>
        <p:spPr>
          <a:xfrm>
            <a:off x="4261612" y="63500"/>
            <a:ext cx="652463" cy="182880"/>
          </a:xfrm>
          <a:prstGeom prst="rect">
            <a:avLst/>
          </a:prstGeom>
        </p:spPr>
        <p:txBody>
          <a:bodyPr horzOverflow="overflow" lIns="0" tIns="0" rIns="0" bIns="0">
            <a:spAutoFit/>
          </a:bodyPr>
          <a:lstStyle/>
          <a:p>
            <a:pPr algn="l"/>
            <a:r>
              <a:rPr lang="en-US" sz="1200">
                <a:solidFill>
                  <a:srgbClr val="FF0000">
                    <a:alpha val="50000"/>
                  </a:srgbClr>
                </a:solidFill>
                <a:latin typeface="Aptos" panose="020B0004020202020204" pitchFamily="34" charset="0"/>
              </a:rPr>
              <a:t>OFFICIAL</a:t>
            </a:r>
          </a:p>
        </p:txBody>
      </p:sp>
      <p:sp>
        <p:nvSpPr>
          <p:cNvPr id="8" name="TextBox 7">
            <a:extLst>
              <a:ext uri="{FF2B5EF4-FFF2-40B4-BE49-F238E27FC236}">
                <a16:creationId xmlns:a16="http://schemas.microsoft.com/office/drawing/2014/main" id="{8B828E18-4C8B-0479-76CF-5C9036BD07D4}"/>
              </a:ext>
            </a:extLst>
          </p:cNvPr>
          <p:cNvSpPr txBox="1"/>
          <p:nvPr userDrawn="1">
            <p:extLst>
              <p:ext uri="{1162E1C5-73C7-4A58-AE30-91384D911F3F}">
                <p184:classification xmlns:p184="http://schemas.microsoft.com/office/powerpoint/2018/4/main" val="ftr"/>
              </p:ext>
            </p:extLst>
          </p:nvPr>
        </p:nvSpPr>
        <p:spPr>
          <a:xfrm>
            <a:off x="4261612" y="4897120"/>
            <a:ext cx="652463" cy="182880"/>
          </a:xfrm>
          <a:prstGeom prst="rect">
            <a:avLst/>
          </a:prstGeom>
        </p:spPr>
        <p:txBody>
          <a:bodyPr horzOverflow="overflow" lIns="0" tIns="0" rIns="0" bIns="0">
            <a:spAutoFit/>
          </a:bodyPr>
          <a:lstStyle/>
          <a:p>
            <a:pPr algn="l"/>
            <a:r>
              <a:rPr lang="en-US" sz="1200">
                <a:solidFill>
                  <a:srgbClr val="FF0000">
                    <a:alpha val="50000"/>
                  </a:srgbClr>
                </a:solidFill>
                <a:latin typeface="Aptos" panose="020B0004020202020204" pitchFamily="34" charset="0"/>
              </a:rPr>
              <a:t>OFFICIAL</a:t>
            </a:r>
          </a:p>
        </p:txBody>
      </p:sp>
    </p:spTree>
    <p:extLst>
      <p:ext uri="{BB962C8B-B14F-4D97-AF65-F5344CB8AC3E}">
        <p14:creationId xmlns:p14="http://schemas.microsoft.com/office/powerpoint/2010/main" val="3642846439"/>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805458"/>
            <a:ext cx="8640960" cy="639365"/>
          </a:xfrm>
          <a:prstGeom prst="rect">
            <a:avLst/>
          </a:prstGeom>
        </p:spPr>
        <p:txBody>
          <a:bodyPr vert="horz" lIns="0" tIns="0" rIns="0" bIns="0" rtlCol="0" anchor="t" anchorCtr="0">
            <a:normAutofit/>
          </a:bodyPr>
          <a:lstStyle/>
          <a:p>
            <a:r>
              <a:rPr lang="en-US"/>
              <a:t>Click to edit Master title style</a:t>
            </a:r>
            <a:endParaRPr lang="en-AU" dirty="0"/>
          </a:p>
        </p:txBody>
      </p:sp>
      <p:sp>
        <p:nvSpPr>
          <p:cNvPr id="3" name="Text Placeholder 2"/>
          <p:cNvSpPr>
            <a:spLocks noGrp="1"/>
          </p:cNvSpPr>
          <p:nvPr>
            <p:ph type="body" idx="1"/>
          </p:nvPr>
        </p:nvSpPr>
        <p:spPr>
          <a:xfrm>
            <a:off x="251522" y="1550788"/>
            <a:ext cx="8640958" cy="318120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endParaRPr lang="en-AU" dirty="0"/>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endParaRPr lang="en-AU" dirty="0"/>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6" name="Picture 5">
            <a:extLst>
              <a:ext uri="{FF2B5EF4-FFF2-40B4-BE49-F238E27FC236}">
                <a16:creationId xmlns:a16="http://schemas.microsoft.com/office/drawing/2014/main" id="{1D99F6DE-9351-1240-AACA-180705475965}"/>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43290" y="245070"/>
            <a:ext cx="1010317" cy="232078"/>
          </a:xfrm>
          <a:prstGeom prst="rect">
            <a:avLst/>
          </a:prstGeom>
        </p:spPr>
      </p:pic>
      <p:sp>
        <p:nvSpPr>
          <p:cNvPr id="8" name="TextBox 7">
            <a:extLst>
              <a:ext uri="{FF2B5EF4-FFF2-40B4-BE49-F238E27FC236}">
                <a16:creationId xmlns:a16="http://schemas.microsoft.com/office/drawing/2014/main" id="{E93D146C-FF2F-BFD8-6426-CC7A43F1BDA1}"/>
              </a:ext>
            </a:extLst>
          </p:cNvPr>
          <p:cNvSpPr txBox="1"/>
          <p:nvPr userDrawn="1">
            <p:extLst>
              <p:ext uri="{1162E1C5-73C7-4A58-AE30-91384D911F3F}">
                <p184:classification xmlns:p184="http://schemas.microsoft.com/office/powerpoint/2018/4/main" val="hdr"/>
              </p:ext>
            </p:extLst>
          </p:nvPr>
        </p:nvSpPr>
        <p:spPr>
          <a:xfrm>
            <a:off x="4261612" y="63500"/>
            <a:ext cx="652463" cy="182880"/>
          </a:xfrm>
          <a:prstGeom prst="rect">
            <a:avLst/>
          </a:prstGeom>
        </p:spPr>
        <p:txBody>
          <a:bodyPr horzOverflow="overflow" lIns="0" tIns="0" rIns="0" bIns="0">
            <a:spAutoFit/>
          </a:bodyPr>
          <a:lstStyle/>
          <a:p>
            <a:pPr algn="l"/>
            <a:r>
              <a:rPr lang="en-US" sz="1200">
                <a:solidFill>
                  <a:srgbClr val="FF0000">
                    <a:alpha val="50000"/>
                  </a:srgbClr>
                </a:solidFill>
                <a:latin typeface="Aptos" panose="020B0004020202020204" pitchFamily="34" charset="0"/>
              </a:rPr>
              <a:t>OFFICIAL</a:t>
            </a:r>
          </a:p>
        </p:txBody>
      </p:sp>
      <p:sp>
        <p:nvSpPr>
          <p:cNvPr id="9" name="TextBox 8">
            <a:extLst>
              <a:ext uri="{FF2B5EF4-FFF2-40B4-BE49-F238E27FC236}">
                <a16:creationId xmlns:a16="http://schemas.microsoft.com/office/drawing/2014/main" id="{BFCADEE8-21F7-CDF0-18DC-34BDF6A98C83}"/>
              </a:ext>
            </a:extLst>
          </p:cNvPr>
          <p:cNvSpPr txBox="1"/>
          <p:nvPr userDrawn="1">
            <p:extLst>
              <p:ext uri="{1162E1C5-73C7-4A58-AE30-91384D911F3F}">
                <p184:classification xmlns:p184="http://schemas.microsoft.com/office/powerpoint/2018/4/main" val="ftr"/>
              </p:ext>
            </p:extLst>
          </p:nvPr>
        </p:nvSpPr>
        <p:spPr>
          <a:xfrm>
            <a:off x="4261612" y="4897120"/>
            <a:ext cx="652463" cy="182880"/>
          </a:xfrm>
          <a:prstGeom prst="rect">
            <a:avLst/>
          </a:prstGeom>
        </p:spPr>
        <p:txBody>
          <a:bodyPr horzOverflow="overflow" lIns="0" tIns="0" rIns="0" bIns="0">
            <a:spAutoFit/>
          </a:bodyPr>
          <a:lstStyle/>
          <a:p>
            <a:pPr algn="l"/>
            <a:r>
              <a:rPr lang="en-US" sz="1200">
                <a:solidFill>
                  <a:srgbClr val="FF0000">
                    <a:alpha val="50000"/>
                  </a:srgbClr>
                </a:solidFill>
                <a:latin typeface="Aptos" panose="020B0004020202020204" pitchFamily="34" charset="0"/>
              </a:rPr>
              <a:t>OFFICIAL</a:t>
            </a:r>
          </a:p>
        </p:txBody>
      </p:sp>
    </p:spTree>
    <p:extLst>
      <p:ext uri="{BB962C8B-B14F-4D97-AF65-F5344CB8AC3E}">
        <p14:creationId xmlns:p14="http://schemas.microsoft.com/office/powerpoint/2010/main" val="296842639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835" r:id="rId3"/>
    <p:sldLayoutId id="2147483712" r:id="rId4"/>
    <p:sldLayoutId id="2147483839" r:id="rId5"/>
    <p:sldLayoutId id="2147483840" r:id="rId6"/>
    <p:sldLayoutId id="2147483841" r:id="rId7"/>
    <p:sldLayoutId id="2147483844" r:id="rId8"/>
    <p:sldLayoutId id="2147483713" r:id="rId9"/>
    <p:sldLayoutId id="2147483714" r:id="rId10"/>
    <p:sldLayoutId id="2147483715" r:id="rId11"/>
    <p:sldLayoutId id="2147483716" r:id="rId12"/>
    <p:sldLayoutId id="2147483717" r:id="rId13"/>
    <p:sldLayoutId id="2147483718" r:id="rId14"/>
    <p:sldLayoutId id="2147483719" r:id="rId15"/>
    <p:sldLayoutId id="2147483827"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520" y="242243"/>
            <a:ext cx="8640960" cy="639365"/>
          </a:xfrm>
          <a:prstGeom prst="rect">
            <a:avLst/>
          </a:prstGeom>
        </p:spPr>
        <p:txBody>
          <a:bodyPr vert="horz" lIns="0" tIns="0" rIns="0" bIns="0" rtlCol="0" anchor="t" anchorCtr="0">
            <a:normAutofit/>
          </a:bodyPr>
          <a:lstStyle/>
          <a:p>
            <a:r>
              <a:rPr lang="en-US" dirty="0"/>
              <a:t>Click to edit Master title style</a:t>
            </a:r>
            <a:endParaRPr lang="en-AU" dirty="0"/>
          </a:p>
        </p:txBody>
      </p:sp>
      <p:sp>
        <p:nvSpPr>
          <p:cNvPr id="3" name="Text Placeholder 2"/>
          <p:cNvSpPr>
            <a:spLocks noGrp="1"/>
          </p:cNvSpPr>
          <p:nvPr>
            <p:ph type="body" idx="1"/>
          </p:nvPr>
        </p:nvSpPr>
        <p:spPr>
          <a:xfrm>
            <a:off x="251522" y="987573"/>
            <a:ext cx="8640958" cy="3574285"/>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3"/>
          </p:nvPr>
        </p:nvSpPr>
        <p:spPr>
          <a:xfrm>
            <a:off x="601370" y="4878250"/>
            <a:ext cx="6083845" cy="93206"/>
          </a:xfrm>
          <a:prstGeom prst="rect">
            <a:avLst/>
          </a:prstGeom>
        </p:spPr>
        <p:txBody>
          <a:bodyPr vert="horz" lIns="0" tIns="0" rIns="0" bIns="0" rtlCol="0" anchor="ctr"/>
          <a:lstStyle>
            <a:lvl1pPr algn="l">
              <a:defRPr sz="900">
                <a:solidFill>
                  <a:schemeClr val="accent3"/>
                </a:solidFill>
              </a:defRPr>
            </a:lvl1pPr>
          </a:lstStyle>
          <a:p>
            <a:r>
              <a:rPr lang="en-AU"/>
              <a:t>Presentation title  |  Presenter name</a:t>
            </a:r>
            <a:endParaRPr lang="en-AU" dirty="0"/>
          </a:p>
        </p:txBody>
      </p:sp>
      <p:sp>
        <p:nvSpPr>
          <p:cNvPr id="18" name="Slide Number Placeholder 17"/>
          <p:cNvSpPr>
            <a:spLocks noGrp="1"/>
          </p:cNvSpPr>
          <p:nvPr>
            <p:ph type="sldNum" sz="quarter" idx="4"/>
          </p:nvPr>
        </p:nvSpPr>
        <p:spPr>
          <a:xfrm>
            <a:off x="253577" y="4878250"/>
            <a:ext cx="288789" cy="95510"/>
          </a:xfrm>
          <a:prstGeom prst="rect">
            <a:avLst/>
          </a:prstGeom>
        </p:spPr>
        <p:txBody>
          <a:bodyPr vert="horz" lIns="0" tIns="0" rIns="0" bIns="0" rtlCol="0" anchor="ctr"/>
          <a:lstStyle>
            <a:lvl1pPr algn="r">
              <a:defRPr sz="900">
                <a:solidFill>
                  <a:schemeClr val="accent3"/>
                </a:solidFill>
              </a:defRPr>
            </a:lvl1pPr>
          </a:lstStyle>
          <a:p>
            <a:fld id="{2ABE124A-B5C5-46E0-B944-45307B126769}" type="slidenum">
              <a:rPr lang="en-AU" smtClean="0"/>
              <a:pPr/>
              <a:t>‹#›</a:t>
            </a:fld>
            <a:r>
              <a:rPr lang="en-AU"/>
              <a:t>  |</a:t>
            </a:r>
            <a:endParaRPr lang="en-AU" dirty="0"/>
          </a:p>
        </p:txBody>
      </p:sp>
      <p:sp>
        <p:nvSpPr>
          <p:cNvPr id="36" name="AutoShape 4"/>
          <p:cNvSpPr>
            <a:spLocks noChangeAspect="1" noChangeArrowheads="1" noTextEdit="1"/>
          </p:cNvSpPr>
          <p:nvPr userDrawn="1"/>
        </p:nvSpPr>
        <p:spPr bwMode="auto">
          <a:xfrm>
            <a:off x="3178" y="2494956"/>
            <a:ext cx="9161463" cy="601265"/>
          </a:xfrm>
          <a:prstGeom prst="rect">
            <a:avLst/>
          </a:prstGeom>
          <a:noFill/>
          <a:ln>
            <a:noFill/>
          </a:ln>
        </p:spPr>
        <p:txBody>
          <a:bodyPr/>
          <a:lstStyle/>
          <a:p>
            <a:pPr>
              <a:defRPr/>
            </a:pPr>
            <a:endParaRPr lang="en-AU"/>
          </a:p>
        </p:txBody>
      </p:sp>
      <p:sp>
        <p:nvSpPr>
          <p:cNvPr id="38" name="Rectangle 7"/>
          <p:cNvSpPr>
            <a:spLocks noChangeArrowheads="1"/>
          </p:cNvSpPr>
          <p:nvPr userDrawn="1"/>
        </p:nvSpPr>
        <p:spPr bwMode="auto">
          <a:xfrm>
            <a:off x="12701" y="2728318"/>
            <a:ext cx="9142412" cy="367903"/>
          </a:xfrm>
          <a:prstGeom prst="rect">
            <a:avLst/>
          </a:prstGeom>
          <a:noFill/>
          <a:ln>
            <a:noFill/>
          </a:ln>
        </p:spPr>
        <p:txBody>
          <a:bodyPr/>
          <a:lstStyle/>
          <a:p>
            <a:pPr>
              <a:defRPr/>
            </a:pPr>
            <a:endParaRPr lang="en-AU"/>
          </a:p>
        </p:txBody>
      </p:sp>
      <p:sp>
        <p:nvSpPr>
          <p:cNvPr id="44" name="Rectangle 84"/>
          <p:cNvSpPr>
            <a:spLocks noChangeArrowheads="1"/>
          </p:cNvSpPr>
          <p:nvPr/>
        </p:nvSpPr>
        <p:spPr bwMode="auto">
          <a:xfrm>
            <a:off x="1591" y="2719984"/>
            <a:ext cx="9167813" cy="408385"/>
          </a:xfrm>
          <a:prstGeom prst="rect">
            <a:avLst/>
          </a:prstGeom>
          <a:noFill/>
          <a:ln w="9525">
            <a:noFill/>
            <a:miter lim="800000"/>
            <a:headEnd/>
            <a:tailEnd/>
          </a:ln>
        </p:spPr>
        <p:txBody>
          <a:bodyPr/>
          <a:lstStyle/>
          <a:p>
            <a:pPr>
              <a:defRPr/>
            </a:pPr>
            <a:endParaRPr lang="en-US"/>
          </a:p>
        </p:txBody>
      </p:sp>
      <p:pic>
        <p:nvPicPr>
          <p:cNvPr id="10" name="Picture 9">
            <a:extLst>
              <a:ext uri="{FF2B5EF4-FFF2-40B4-BE49-F238E27FC236}">
                <a16:creationId xmlns:a16="http://schemas.microsoft.com/office/drawing/2014/main" id="{5D46349F-4F50-4446-8BA9-4263776EBB9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882858" y="4709569"/>
            <a:ext cx="1010317" cy="232078"/>
          </a:xfrm>
          <a:prstGeom prst="rect">
            <a:avLst/>
          </a:prstGeom>
        </p:spPr>
      </p:pic>
      <p:sp>
        <p:nvSpPr>
          <p:cNvPr id="7" name="TextBox 6">
            <a:extLst>
              <a:ext uri="{FF2B5EF4-FFF2-40B4-BE49-F238E27FC236}">
                <a16:creationId xmlns:a16="http://schemas.microsoft.com/office/drawing/2014/main" id="{D60FBBDA-9824-E4CC-E6A3-C8499E250BC9}"/>
              </a:ext>
            </a:extLst>
          </p:cNvPr>
          <p:cNvSpPr txBox="1"/>
          <p:nvPr userDrawn="1">
            <p:extLst>
              <p:ext uri="{1162E1C5-73C7-4A58-AE30-91384D911F3F}">
                <p184:classification xmlns:p184="http://schemas.microsoft.com/office/powerpoint/2018/4/main" val="hdr"/>
              </p:ext>
            </p:extLst>
          </p:nvPr>
        </p:nvSpPr>
        <p:spPr>
          <a:xfrm>
            <a:off x="4261612" y="63500"/>
            <a:ext cx="652463" cy="182880"/>
          </a:xfrm>
          <a:prstGeom prst="rect">
            <a:avLst/>
          </a:prstGeom>
        </p:spPr>
        <p:txBody>
          <a:bodyPr horzOverflow="overflow" lIns="0" tIns="0" rIns="0" bIns="0">
            <a:spAutoFit/>
          </a:bodyPr>
          <a:lstStyle/>
          <a:p>
            <a:pPr algn="l"/>
            <a:r>
              <a:rPr lang="en-US" sz="1200">
                <a:solidFill>
                  <a:srgbClr val="FF0000">
                    <a:alpha val="50000"/>
                  </a:srgbClr>
                </a:solidFill>
                <a:latin typeface="Aptos" panose="020B0004020202020204" pitchFamily="34" charset="0"/>
              </a:rPr>
              <a:t>OFFICIAL</a:t>
            </a:r>
          </a:p>
        </p:txBody>
      </p:sp>
      <p:sp>
        <p:nvSpPr>
          <p:cNvPr id="8" name="TextBox 7">
            <a:extLst>
              <a:ext uri="{FF2B5EF4-FFF2-40B4-BE49-F238E27FC236}">
                <a16:creationId xmlns:a16="http://schemas.microsoft.com/office/drawing/2014/main" id="{5E4DAE79-62FD-E4DE-ED12-8F50E3085838}"/>
              </a:ext>
            </a:extLst>
          </p:cNvPr>
          <p:cNvSpPr txBox="1"/>
          <p:nvPr userDrawn="1">
            <p:extLst>
              <p:ext uri="{1162E1C5-73C7-4A58-AE30-91384D911F3F}">
                <p184:classification xmlns:p184="http://schemas.microsoft.com/office/powerpoint/2018/4/main" val="ftr"/>
              </p:ext>
            </p:extLst>
          </p:nvPr>
        </p:nvSpPr>
        <p:spPr>
          <a:xfrm>
            <a:off x="4261612" y="4897120"/>
            <a:ext cx="652463" cy="182880"/>
          </a:xfrm>
          <a:prstGeom prst="rect">
            <a:avLst/>
          </a:prstGeom>
        </p:spPr>
        <p:txBody>
          <a:bodyPr horzOverflow="overflow" lIns="0" tIns="0" rIns="0" bIns="0">
            <a:spAutoFit/>
          </a:bodyPr>
          <a:lstStyle/>
          <a:p>
            <a:pPr algn="l"/>
            <a:r>
              <a:rPr lang="en-US" sz="1200">
                <a:solidFill>
                  <a:srgbClr val="FF0000">
                    <a:alpha val="50000"/>
                  </a:srgbClr>
                </a:solidFill>
                <a:latin typeface="Aptos" panose="020B0004020202020204" pitchFamily="34" charset="0"/>
              </a:rPr>
              <a:t>OFFICIAL</a:t>
            </a:r>
          </a:p>
        </p:txBody>
      </p:sp>
    </p:spTree>
    <p:extLst>
      <p:ext uri="{BB962C8B-B14F-4D97-AF65-F5344CB8AC3E}">
        <p14:creationId xmlns:p14="http://schemas.microsoft.com/office/powerpoint/2010/main" val="234322065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Lst>
  <p:hf sldNum="0" hdr="0" ftr="0" dt="0"/>
  <p:txStyles>
    <p:titleStyle>
      <a:lvl1pPr algn="l" defTabSz="914400" rtl="0" eaLnBrk="1" latinLnBrk="0" hangingPunct="1">
        <a:spcBef>
          <a:spcPct val="0"/>
        </a:spcBef>
        <a:buNone/>
        <a:defRPr sz="3600" b="0" kern="1200">
          <a:solidFill>
            <a:schemeClr val="accent3"/>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396000" indent="-180000" algn="l" defTabSz="914400" rtl="0" eaLnBrk="1" latinLnBrk="0" hangingPunct="1">
        <a:lnSpc>
          <a:spcPct val="90000"/>
        </a:lnSpc>
        <a:spcBef>
          <a:spcPts val="600"/>
        </a:spcBef>
        <a:buFont typeface="Arial" panose="020B0604020202020204"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602">
          <p15:clr>
            <a:srgbClr val="F26B43"/>
          </p15:clr>
        </p15:guide>
        <p15:guide id="2" orient="horz" pos="316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19.png"/><Relationship Id="rId5" Type="http://schemas.openxmlformats.org/officeDocument/2006/relationships/customXml" Target="../ink/ink1.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7.xml"/><Relationship Id="rId5" Type="http://schemas.openxmlformats.org/officeDocument/2006/relationships/image" Target="../media/image43.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17.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45895A-CA4E-4638-8059-F7011CA65C83}"/>
              </a:ext>
            </a:extLst>
          </p:cNvPr>
          <p:cNvSpPr>
            <a:spLocks noGrp="1"/>
          </p:cNvSpPr>
          <p:nvPr>
            <p:ph type="ctrTitle"/>
          </p:nvPr>
        </p:nvSpPr>
        <p:spPr>
          <a:xfrm>
            <a:off x="98212" y="1563638"/>
            <a:ext cx="2538864" cy="1728192"/>
          </a:xfrm>
        </p:spPr>
        <p:txBody>
          <a:bodyPr>
            <a:noAutofit/>
          </a:bodyPr>
          <a:lstStyle/>
          <a:p>
            <a:r>
              <a:rPr lang="en-AU" sz="1600" dirty="0">
                <a:solidFill>
                  <a:schemeClr val="tx1"/>
                </a:solidFill>
              </a:rPr>
              <a:t>Continental-Scale Bayesian Analysis of Acacia Flowering Phenology</a:t>
            </a:r>
            <a:br>
              <a:rPr lang="en-AU" sz="1600" dirty="0">
                <a:solidFill>
                  <a:schemeClr val="tx1"/>
                </a:solidFill>
              </a:rPr>
            </a:br>
            <a:br>
              <a:rPr lang="en-AU" sz="1600" dirty="0">
                <a:solidFill>
                  <a:schemeClr val="tx1"/>
                </a:solidFill>
              </a:rPr>
            </a:br>
            <a:r>
              <a:rPr lang="en-AU" sz="1100" b="1" dirty="0"/>
              <a:t>A Novel Framework Integrating Phylogenetic Signal and Circular Statistics</a:t>
            </a:r>
            <a:endParaRPr lang="en-AU" sz="1200" dirty="0"/>
          </a:p>
        </p:txBody>
      </p:sp>
      <p:sp>
        <p:nvSpPr>
          <p:cNvPr id="9" name="Footer Placeholder 2">
            <a:extLst>
              <a:ext uri="{FF2B5EF4-FFF2-40B4-BE49-F238E27FC236}">
                <a16:creationId xmlns:a16="http://schemas.microsoft.com/office/drawing/2014/main" id="{87D31C4E-4BE4-41C5-88A8-13740E10A908}"/>
              </a:ext>
            </a:extLst>
          </p:cNvPr>
          <p:cNvSpPr txBox="1">
            <a:spLocks/>
          </p:cNvSpPr>
          <p:nvPr/>
        </p:nvSpPr>
        <p:spPr bwMode="auto">
          <a:xfrm>
            <a:off x="323528" y="4227934"/>
            <a:ext cx="3600400" cy="216024"/>
          </a:xfrm>
          <a:prstGeom prst="rect">
            <a:avLst/>
          </a:prstGeom>
          <a:noFill/>
          <a:ln w="9525">
            <a:noFill/>
            <a:miter lim="800000"/>
            <a:headEnd/>
            <a:tailEnd/>
          </a:ln>
        </p:spPr>
        <p:txBody>
          <a:bodyPr lIns="0" tIns="0" rIns="0" bIns="0"/>
          <a:lstStyle/>
          <a:p>
            <a:r>
              <a:rPr lang="en-AU" sz="1050" dirty="0">
                <a:latin typeface="Calibri" pitchFamily="34" charset="0"/>
              </a:rPr>
              <a:t>Owen </a:t>
            </a:r>
            <a:r>
              <a:rPr lang="en-AU" sz="1000" dirty="0">
                <a:latin typeface="Calibri" pitchFamily="34" charset="0"/>
              </a:rPr>
              <a:t>Forbes | Andrew Young | Peter Thrall</a:t>
            </a:r>
            <a:endParaRPr lang="en-AU" sz="1050" dirty="0">
              <a:latin typeface="Calibri" pitchFamily="34" charset="0"/>
            </a:endParaRPr>
          </a:p>
          <a:p>
            <a:r>
              <a:rPr lang="en-AU" sz="1050" dirty="0">
                <a:latin typeface="Calibri" pitchFamily="34" charset="0"/>
              </a:rPr>
              <a:t>Biometrics in the Bush Capital</a:t>
            </a:r>
          </a:p>
          <a:p>
            <a:r>
              <a:rPr lang="en-AU" sz="1050" dirty="0">
                <a:latin typeface="Calibri" pitchFamily="34" charset="0"/>
              </a:rPr>
              <a:t>November 27, 2025</a:t>
            </a:r>
            <a:endParaRPr lang="en-US" sz="1050" dirty="0">
              <a:latin typeface="Calibri" pitchFamily="34" charset="0"/>
            </a:endParaRPr>
          </a:p>
        </p:txBody>
      </p:sp>
      <p:pic>
        <p:nvPicPr>
          <p:cNvPr id="1026" name="Picture 2" descr="What is Australia's national flower? | Botanic Gardens of Sydney">
            <a:extLst>
              <a:ext uri="{FF2B5EF4-FFF2-40B4-BE49-F238E27FC236}">
                <a16:creationId xmlns:a16="http://schemas.microsoft.com/office/drawing/2014/main" id="{29202C80-5534-EBAD-F025-6F0581F409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73" t="2263" r="17256"/>
          <a:stretch>
            <a:fillRect/>
          </a:stretch>
        </p:blipFill>
        <p:spPr bwMode="auto">
          <a:xfrm>
            <a:off x="2411760" y="375506"/>
            <a:ext cx="4433821" cy="4392488"/>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664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9E85D-F2BB-C0F0-7E65-9F6E82CA2FD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17A2BC2-E297-747F-EE38-D7C7CABE8953}"/>
              </a:ext>
            </a:extLst>
          </p:cNvPr>
          <p:cNvSpPr>
            <a:spLocks noGrp="1"/>
          </p:cNvSpPr>
          <p:nvPr>
            <p:ph type="body" sz="quarter" idx="10"/>
          </p:nvPr>
        </p:nvSpPr>
        <p:spPr/>
        <p:txBody>
          <a:bodyPr/>
          <a:lstStyle/>
          <a:p>
            <a:r>
              <a:rPr lang="en-AU" dirty="0"/>
              <a:t>Preliminary Analyses</a:t>
            </a:r>
          </a:p>
          <a:p>
            <a:r>
              <a:rPr lang="en-AU" sz="2800" dirty="0"/>
              <a:t>Variable selection – random forests</a:t>
            </a:r>
          </a:p>
          <a:p>
            <a:r>
              <a:rPr lang="en-AU" sz="2800" dirty="0"/>
              <a:t>Phylogenetic Signal</a:t>
            </a:r>
            <a:endParaRPr lang="en-AU" dirty="0"/>
          </a:p>
        </p:txBody>
      </p:sp>
    </p:spTree>
    <p:extLst>
      <p:ext uri="{BB962C8B-B14F-4D97-AF65-F5344CB8AC3E}">
        <p14:creationId xmlns:p14="http://schemas.microsoft.com/office/powerpoint/2010/main" val="2440511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835F8-3E3B-F21E-8657-84CE56FD3098}"/>
            </a:ext>
          </a:extLst>
        </p:cNvPr>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06B1FEA2-45FF-49E0-9D0D-8B3A154D3B9A}"/>
              </a:ext>
            </a:extLst>
          </p:cNvPr>
          <p:cNvSpPr>
            <a:spLocks noGrp="1"/>
          </p:cNvSpPr>
          <p:nvPr>
            <p:ph idx="1"/>
          </p:nvPr>
        </p:nvSpPr>
        <p:spPr>
          <a:xfrm>
            <a:off x="381954" y="1106907"/>
            <a:ext cx="3816422" cy="3858853"/>
          </a:xfrm>
        </p:spPr>
        <p:txBody>
          <a:bodyPr>
            <a:normAutofit fontScale="92500" lnSpcReduction="20000"/>
          </a:bodyPr>
          <a:lstStyle/>
          <a:p>
            <a:pPr lvl="0"/>
            <a:r>
              <a:rPr lang="en-US" sz="1800" dirty="0"/>
              <a:t>Choose appropriate timing lags for rainfall, temperature and daylength, accounting for spatial variation in flowering time</a:t>
            </a:r>
          </a:p>
          <a:p>
            <a:pPr lvl="1"/>
            <a:r>
              <a:rPr lang="en-US" sz="1400" dirty="0"/>
              <a:t>Typically pinned to specific seasonal timing at local scale</a:t>
            </a:r>
          </a:p>
          <a:p>
            <a:pPr lvl="0"/>
            <a:endParaRPr lang="en-US" sz="1800" dirty="0"/>
          </a:p>
          <a:p>
            <a:pPr lvl="0"/>
            <a:r>
              <a:rPr lang="en-US" sz="1800" dirty="0"/>
              <a:t>Random forests + variable importance</a:t>
            </a:r>
          </a:p>
          <a:p>
            <a:pPr lvl="1"/>
            <a:r>
              <a:rPr lang="en-US" sz="1400" dirty="0"/>
              <a:t>Rolling windows – 1-, 2-, 3-month periods over 6 months prior to flowering</a:t>
            </a:r>
          </a:p>
          <a:p>
            <a:pPr lvl="1"/>
            <a:r>
              <a:rPr lang="en-US" sz="1400" dirty="0"/>
              <a:t>Anchored relative to average flowering month for each 100km grid</a:t>
            </a:r>
          </a:p>
          <a:p>
            <a:pPr lvl="0"/>
            <a:endParaRPr lang="en-US" sz="1800" dirty="0"/>
          </a:p>
          <a:p>
            <a:pPr lvl="0"/>
            <a:r>
              <a:rPr lang="en-US" sz="1800" dirty="0"/>
              <a:t>Daylength: Average, 3 months prior</a:t>
            </a:r>
          </a:p>
          <a:p>
            <a:pPr lvl="0"/>
            <a:r>
              <a:rPr lang="en-US" sz="1800" dirty="0"/>
              <a:t>Rainfall: Cumulative, 3-4 months prior</a:t>
            </a:r>
          </a:p>
          <a:p>
            <a:pPr lvl="0"/>
            <a:r>
              <a:rPr lang="en-US" sz="1800" dirty="0"/>
              <a:t>Temperature: Average max, 2-3 months prior</a:t>
            </a:r>
          </a:p>
          <a:p>
            <a:pPr lvl="0"/>
            <a:endParaRPr lang="en-AU" sz="1800" dirty="0"/>
          </a:p>
        </p:txBody>
      </p:sp>
      <p:sp>
        <p:nvSpPr>
          <p:cNvPr id="16" name="Title 15">
            <a:extLst>
              <a:ext uri="{FF2B5EF4-FFF2-40B4-BE49-F238E27FC236}">
                <a16:creationId xmlns:a16="http://schemas.microsoft.com/office/drawing/2014/main" id="{23980D49-DF79-DAE1-8269-C65EC9FAD8AD}"/>
              </a:ext>
            </a:extLst>
          </p:cNvPr>
          <p:cNvSpPr>
            <a:spLocks noGrp="1"/>
          </p:cNvSpPr>
          <p:nvPr>
            <p:ph type="title"/>
          </p:nvPr>
        </p:nvSpPr>
        <p:spPr>
          <a:xfrm>
            <a:off x="755576" y="233771"/>
            <a:ext cx="6336704" cy="639365"/>
          </a:xfrm>
        </p:spPr>
        <p:txBody>
          <a:bodyPr>
            <a:normAutofit/>
          </a:bodyPr>
          <a:lstStyle/>
          <a:p>
            <a:r>
              <a:rPr lang="en-AU" sz="2800" dirty="0"/>
              <a:t>Variable Selection</a:t>
            </a:r>
          </a:p>
        </p:txBody>
      </p:sp>
      <p:pic>
        <p:nvPicPr>
          <p:cNvPr id="2" name="Picture 1">
            <a:extLst>
              <a:ext uri="{FF2B5EF4-FFF2-40B4-BE49-F238E27FC236}">
                <a16:creationId xmlns:a16="http://schemas.microsoft.com/office/drawing/2014/main" id="{2FD4F383-5FC5-01CB-8B8F-D37BDBB959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9247" y="483518"/>
            <a:ext cx="4010248" cy="4010248"/>
          </a:xfrm>
          <a:prstGeom prst="rect">
            <a:avLst/>
          </a:prstGeom>
        </p:spPr>
      </p:pic>
    </p:spTree>
    <p:extLst>
      <p:ext uri="{BB962C8B-B14F-4D97-AF65-F5344CB8AC3E}">
        <p14:creationId xmlns:p14="http://schemas.microsoft.com/office/powerpoint/2010/main" val="367185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50210-450C-0BBF-6F55-CBEF0A1C89E8}"/>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47AE872C-183B-0CD3-94FF-3EDD7844E754}"/>
              </a:ext>
            </a:extLst>
          </p:cNvPr>
          <p:cNvSpPr>
            <a:spLocks noGrp="1"/>
          </p:cNvSpPr>
          <p:nvPr>
            <p:ph type="title"/>
          </p:nvPr>
        </p:nvSpPr>
        <p:spPr>
          <a:xfrm>
            <a:off x="755576" y="233771"/>
            <a:ext cx="6336704" cy="639365"/>
          </a:xfrm>
        </p:spPr>
        <p:txBody>
          <a:bodyPr>
            <a:normAutofit/>
          </a:bodyPr>
          <a:lstStyle/>
          <a:p>
            <a:r>
              <a:rPr lang="en-AU" sz="2800" dirty="0"/>
              <a:t>Phylogenetic Signal</a:t>
            </a:r>
          </a:p>
        </p:txBody>
      </p:sp>
      <p:pic>
        <p:nvPicPr>
          <p:cNvPr id="10242" name="Picture 2">
            <a:extLst>
              <a:ext uri="{FF2B5EF4-FFF2-40B4-BE49-F238E27FC236}">
                <a16:creationId xmlns:a16="http://schemas.microsoft.com/office/drawing/2014/main" id="{4E07D9FF-24BC-791A-6BA9-F8A5956162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071"/>
          <a:stretch>
            <a:fillRect/>
          </a:stretch>
        </p:blipFill>
        <p:spPr bwMode="auto">
          <a:xfrm>
            <a:off x="4716016" y="262161"/>
            <a:ext cx="4198820" cy="413817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16">
            <a:extLst>
              <a:ext uri="{FF2B5EF4-FFF2-40B4-BE49-F238E27FC236}">
                <a16:creationId xmlns:a16="http://schemas.microsoft.com/office/drawing/2014/main" id="{0C0278A6-BD07-6ECB-CA28-A004DE08745B}"/>
              </a:ext>
            </a:extLst>
          </p:cNvPr>
          <p:cNvSpPr>
            <a:spLocks noGrp="1"/>
          </p:cNvSpPr>
          <p:nvPr>
            <p:ph idx="1"/>
          </p:nvPr>
        </p:nvSpPr>
        <p:spPr>
          <a:xfrm>
            <a:off x="381954" y="1106907"/>
            <a:ext cx="3816422" cy="3858853"/>
          </a:xfrm>
        </p:spPr>
        <p:txBody>
          <a:bodyPr>
            <a:normAutofit fontScale="85000" lnSpcReduction="10000"/>
          </a:bodyPr>
          <a:lstStyle/>
          <a:p>
            <a:pPr lvl="0"/>
            <a:r>
              <a:rPr lang="en-US" sz="1800" dirty="0"/>
              <a:t>Tests to see whether variation in flowering time is greater than expected by chance in more genetically similar species</a:t>
            </a:r>
          </a:p>
          <a:p>
            <a:pPr lvl="1"/>
            <a:r>
              <a:rPr lang="en-US" sz="1400" dirty="0" err="1"/>
              <a:t>Phytools</a:t>
            </a:r>
            <a:r>
              <a:rPr lang="en-US" sz="1400" dirty="0"/>
              <a:t>::</a:t>
            </a:r>
            <a:r>
              <a:rPr lang="en-US" sz="1400" dirty="0" err="1"/>
              <a:t>phylosig</a:t>
            </a:r>
            <a:r>
              <a:rPr lang="en-US" sz="1400" dirty="0"/>
              <a:t>()</a:t>
            </a:r>
          </a:p>
          <a:p>
            <a:pPr lvl="0"/>
            <a:endParaRPr lang="en-US" sz="1800" dirty="0"/>
          </a:p>
          <a:p>
            <a:pPr lvl="0"/>
            <a:r>
              <a:rPr lang="en-US" sz="1800" dirty="0"/>
              <a:t>Acacia flowering time: </a:t>
            </a:r>
          </a:p>
          <a:p>
            <a:pPr lvl="1"/>
            <a:r>
              <a:rPr lang="en-US" sz="1400" dirty="0"/>
              <a:t>Blomberg’s K = 0.280 (p = 0.001)</a:t>
            </a:r>
          </a:p>
          <a:p>
            <a:pPr lvl="0"/>
            <a:endParaRPr lang="en-US" sz="1800" dirty="0"/>
          </a:p>
          <a:p>
            <a:pPr lvl="0"/>
            <a:r>
              <a:rPr lang="en-US" sz="1800" dirty="0"/>
              <a:t>Initial indication: moderate phylogenetic signal = motivates inclusion of phylogenetic structure in main model</a:t>
            </a:r>
          </a:p>
          <a:p>
            <a:pPr lvl="0"/>
            <a:endParaRPr lang="en-US" sz="1800" dirty="0"/>
          </a:p>
          <a:p>
            <a:pPr lvl="0"/>
            <a:r>
              <a:rPr lang="en-US" sz="1800" dirty="0"/>
              <a:t>Incorporated in Bayesian hierarchical model </a:t>
            </a:r>
          </a:p>
          <a:p>
            <a:pPr lvl="1"/>
            <a:r>
              <a:rPr lang="en-AU" sz="1400" dirty="0"/>
              <a:t>Phylogenetic covariance on residuals of species random effect</a:t>
            </a:r>
          </a:p>
          <a:p>
            <a:pPr lvl="1"/>
            <a:r>
              <a:rPr lang="en-AU" sz="1400" dirty="0"/>
              <a:t>Extension of Phylogenetic Least Squares methodology to flexible &amp; modular Bayesian setting</a:t>
            </a:r>
          </a:p>
        </p:txBody>
      </p:sp>
      <p:sp>
        <p:nvSpPr>
          <p:cNvPr id="7" name="TextBox 6">
            <a:extLst>
              <a:ext uri="{FF2B5EF4-FFF2-40B4-BE49-F238E27FC236}">
                <a16:creationId xmlns:a16="http://schemas.microsoft.com/office/drawing/2014/main" id="{AD262468-BA06-FC43-361C-A3EE21B3044F}"/>
              </a:ext>
            </a:extLst>
          </p:cNvPr>
          <p:cNvSpPr txBox="1"/>
          <p:nvPr/>
        </p:nvSpPr>
        <p:spPr>
          <a:xfrm>
            <a:off x="5733161" y="4650289"/>
            <a:ext cx="2718238" cy="630942"/>
          </a:xfrm>
          <a:prstGeom prst="rect">
            <a:avLst/>
          </a:prstGeom>
          <a:noFill/>
        </p:spPr>
        <p:txBody>
          <a:bodyPr wrap="square" rtlCol="0">
            <a:spAutoFit/>
          </a:bodyPr>
          <a:lstStyle/>
          <a:p>
            <a:r>
              <a:rPr lang="en-AU" sz="700" dirty="0"/>
              <a:t>Ringelberg, J. J., Koenen, E. J., Sauter, B., </a:t>
            </a:r>
            <a:r>
              <a:rPr lang="en-AU" sz="700" dirty="0" err="1"/>
              <a:t>Aebli</a:t>
            </a:r>
            <a:r>
              <a:rPr lang="en-AU" sz="700" dirty="0"/>
              <a:t>, A., Rando, J. G., </a:t>
            </a:r>
            <a:r>
              <a:rPr lang="en-AU" sz="700" dirty="0" err="1"/>
              <a:t>Iganci</a:t>
            </a:r>
            <a:r>
              <a:rPr lang="en-AU" sz="700" dirty="0"/>
              <a:t>, J. R., ... &amp; Hughes, C. E. (2023). Precipitation is the main axis of tropical plant phylogenetic turnover across space and time. </a:t>
            </a:r>
            <a:r>
              <a:rPr lang="en-AU" sz="700" i="1" dirty="0"/>
              <a:t>Science Advances</a:t>
            </a:r>
            <a:r>
              <a:rPr lang="en-AU" sz="700" dirty="0"/>
              <a:t>, </a:t>
            </a:r>
            <a:r>
              <a:rPr lang="en-AU" sz="700" i="1" dirty="0"/>
              <a:t>9</a:t>
            </a:r>
            <a:r>
              <a:rPr lang="en-AU" sz="700" dirty="0"/>
              <a:t>(7), eade4954.</a:t>
            </a:r>
          </a:p>
          <a:p>
            <a:endParaRPr lang="en-US" sz="700" dirty="0"/>
          </a:p>
        </p:txBody>
      </p:sp>
    </p:spTree>
    <p:extLst>
      <p:ext uri="{BB962C8B-B14F-4D97-AF65-F5344CB8AC3E}">
        <p14:creationId xmlns:p14="http://schemas.microsoft.com/office/powerpoint/2010/main" val="26385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BBE10-49E4-9B7F-CEFA-0CCEE3833E3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9D9BE18-5FE0-BAA8-3C5B-23AC254CE204}"/>
              </a:ext>
            </a:extLst>
          </p:cNvPr>
          <p:cNvSpPr>
            <a:spLocks noGrp="1"/>
          </p:cNvSpPr>
          <p:nvPr>
            <p:ph type="body" sz="quarter" idx="10"/>
          </p:nvPr>
        </p:nvSpPr>
        <p:spPr/>
        <p:txBody>
          <a:bodyPr/>
          <a:lstStyle/>
          <a:p>
            <a:r>
              <a:rPr lang="en-AU" dirty="0"/>
              <a:t>Primary Analyses</a:t>
            </a:r>
          </a:p>
          <a:p>
            <a:r>
              <a:rPr lang="en-AU" sz="2800" dirty="0"/>
              <a:t>Bayesian Model Specification</a:t>
            </a:r>
            <a:br>
              <a:rPr lang="en-AU" sz="2800" dirty="0"/>
            </a:br>
            <a:r>
              <a:rPr lang="en-AU" sz="2800" dirty="0"/>
              <a:t>Model Comparison</a:t>
            </a:r>
            <a:endParaRPr lang="en-AU" dirty="0"/>
          </a:p>
        </p:txBody>
      </p:sp>
    </p:spTree>
    <p:extLst>
      <p:ext uri="{BB962C8B-B14F-4D97-AF65-F5344CB8AC3E}">
        <p14:creationId xmlns:p14="http://schemas.microsoft.com/office/powerpoint/2010/main" val="1198108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B7179-480D-5ACA-D1DD-3AC545F9B5A5}"/>
            </a:ext>
          </a:extLst>
        </p:cNvPr>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824F60A1-473A-BBD5-DEAB-149482A629BB}"/>
              </a:ext>
            </a:extLst>
          </p:cNvPr>
          <p:cNvSpPr>
            <a:spLocks noGrp="1"/>
          </p:cNvSpPr>
          <p:nvPr>
            <p:ph idx="1"/>
          </p:nvPr>
        </p:nvSpPr>
        <p:spPr>
          <a:xfrm>
            <a:off x="315116" y="759205"/>
            <a:ext cx="4256884" cy="4332825"/>
          </a:xfrm>
        </p:spPr>
        <p:txBody>
          <a:bodyPr>
            <a:normAutofit fontScale="92500" lnSpcReduction="20000"/>
          </a:bodyPr>
          <a:lstStyle/>
          <a:p>
            <a:pPr marL="0" lvl="0" indent="0">
              <a:buNone/>
            </a:pPr>
            <a:endParaRPr lang="en-US" sz="1600" dirty="0"/>
          </a:p>
          <a:p>
            <a:pPr lvl="0"/>
            <a:r>
              <a:rPr lang="en-US" sz="1600" dirty="0"/>
              <a:t>Started simple: Linear climate + daylength effects (WAIC = 8195)</a:t>
            </a:r>
          </a:p>
          <a:p>
            <a:pPr lvl="0"/>
            <a:endParaRPr lang="en-US" sz="1600" dirty="0"/>
          </a:p>
          <a:p>
            <a:pPr lvl="0"/>
            <a:r>
              <a:rPr lang="en-US" sz="1600" dirty="0"/>
              <a:t>Added non-linear spline effects: Massive improvement (WAIC = 7667</a:t>
            </a:r>
            <a:r>
              <a:rPr lang="el-GR" sz="1600" dirty="0"/>
              <a:t>)</a:t>
            </a:r>
          </a:p>
          <a:p>
            <a:pPr lvl="0"/>
            <a:endParaRPr lang="el-GR" sz="1600" dirty="0"/>
          </a:p>
          <a:p>
            <a:pPr lvl="0"/>
            <a:r>
              <a:rPr lang="en-US" sz="1600" dirty="0"/>
              <a:t>Species random effects: Further improvement (WAIC = 7243)</a:t>
            </a:r>
            <a:endParaRPr lang="en-AU" sz="1600" dirty="0"/>
          </a:p>
          <a:p>
            <a:pPr lvl="1"/>
            <a:r>
              <a:rPr lang="en-US" sz="1500" dirty="0"/>
              <a:t>Phylogenetic structure: Retained for biological realism &amp; scientific questions of interest (WAIC = 7315)</a:t>
            </a:r>
            <a:endParaRPr lang="en-US" sz="1200" dirty="0"/>
          </a:p>
          <a:p>
            <a:pPr lvl="0"/>
            <a:endParaRPr lang="en-US" sz="1600" dirty="0"/>
          </a:p>
          <a:p>
            <a:pPr lvl="0"/>
            <a:r>
              <a:rPr lang="en-US" sz="1600" dirty="0"/>
              <a:t>Spatial autocorrelation: no improvement</a:t>
            </a:r>
          </a:p>
          <a:p>
            <a:pPr lvl="0"/>
            <a:endParaRPr lang="en-US" sz="1600" dirty="0"/>
          </a:p>
          <a:p>
            <a:pPr lvl="0"/>
            <a:r>
              <a:rPr lang="en-US" sz="1600" dirty="0"/>
              <a:t>Temporal trend – spline on calendar year: improvement (WAIC = 7307)</a:t>
            </a:r>
          </a:p>
          <a:p>
            <a:pPr lvl="0"/>
            <a:endParaRPr lang="en-US" sz="1600" dirty="0"/>
          </a:p>
          <a:p>
            <a:pPr lvl="0"/>
            <a:r>
              <a:rPr lang="en-US" sz="1600" dirty="0" err="1"/>
              <a:t>Köppen</a:t>
            </a:r>
            <a:r>
              <a:rPr lang="en-US" sz="1600" dirty="0"/>
              <a:t> zone direct &amp; interactions – key interpretability: Final model (WAIC = 7318)</a:t>
            </a:r>
          </a:p>
          <a:p>
            <a:pPr lvl="0"/>
            <a:endParaRPr lang="en-US" sz="1600" dirty="0"/>
          </a:p>
        </p:txBody>
      </p:sp>
      <p:sp>
        <p:nvSpPr>
          <p:cNvPr id="16" name="Title 15">
            <a:extLst>
              <a:ext uri="{FF2B5EF4-FFF2-40B4-BE49-F238E27FC236}">
                <a16:creationId xmlns:a16="http://schemas.microsoft.com/office/drawing/2014/main" id="{514F5A6B-3A1D-9432-8592-BA21C940EF57}"/>
              </a:ext>
            </a:extLst>
          </p:cNvPr>
          <p:cNvSpPr>
            <a:spLocks noGrp="1"/>
          </p:cNvSpPr>
          <p:nvPr>
            <p:ph type="title"/>
          </p:nvPr>
        </p:nvSpPr>
        <p:spPr>
          <a:xfrm>
            <a:off x="755576" y="233771"/>
            <a:ext cx="6336704" cy="639365"/>
          </a:xfrm>
        </p:spPr>
        <p:txBody>
          <a:bodyPr>
            <a:normAutofit/>
          </a:bodyPr>
          <a:lstStyle/>
          <a:p>
            <a:r>
              <a:rPr lang="en-AU" sz="2400" dirty="0"/>
              <a:t>Model Specification &amp; Comparison</a:t>
            </a:r>
          </a:p>
        </p:txBody>
      </p:sp>
      <p:pic>
        <p:nvPicPr>
          <p:cNvPr id="3" name="Picture 2">
            <a:extLst>
              <a:ext uri="{FF2B5EF4-FFF2-40B4-BE49-F238E27FC236}">
                <a16:creationId xmlns:a16="http://schemas.microsoft.com/office/drawing/2014/main" id="{1C929E3D-6815-817B-FD48-BEC17B17A801}"/>
              </a:ext>
            </a:extLst>
          </p:cNvPr>
          <p:cNvPicPr>
            <a:picLocks noChangeAspect="1"/>
          </p:cNvPicPr>
          <p:nvPr/>
        </p:nvPicPr>
        <p:blipFill>
          <a:blip r:embed="rId3"/>
          <a:srcRect b="13583"/>
          <a:stretch>
            <a:fillRect/>
          </a:stretch>
        </p:blipFill>
        <p:spPr>
          <a:xfrm>
            <a:off x="5076056" y="627534"/>
            <a:ext cx="4450910" cy="4332825"/>
          </a:xfrm>
          <a:prstGeom prst="rect">
            <a:avLst/>
          </a:prstGeom>
        </p:spPr>
      </p:pic>
    </p:spTree>
    <p:extLst>
      <p:ext uri="{BB962C8B-B14F-4D97-AF65-F5344CB8AC3E}">
        <p14:creationId xmlns:p14="http://schemas.microsoft.com/office/powerpoint/2010/main" val="405266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E52E4-BE33-8539-54BF-C0666EDB61B2}"/>
            </a:ext>
          </a:extLst>
        </p:cNvPr>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3F77C5A1-B51F-8039-FCBC-8839E350296B}"/>
              </a:ext>
            </a:extLst>
          </p:cNvPr>
          <p:cNvSpPr>
            <a:spLocks noGrp="1"/>
          </p:cNvSpPr>
          <p:nvPr>
            <p:ph idx="1"/>
          </p:nvPr>
        </p:nvSpPr>
        <p:spPr>
          <a:xfrm>
            <a:off x="381953" y="929163"/>
            <a:ext cx="3816422" cy="3858853"/>
          </a:xfrm>
        </p:spPr>
        <p:txBody>
          <a:bodyPr>
            <a:normAutofit fontScale="92500" lnSpcReduction="10000"/>
          </a:bodyPr>
          <a:lstStyle/>
          <a:p>
            <a:pPr lvl="0"/>
            <a:r>
              <a:rPr lang="en-US" sz="1600" dirty="0"/>
              <a:t>Von Mises family for day-of-year data</a:t>
            </a:r>
          </a:p>
          <a:p>
            <a:pPr lvl="1"/>
            <a:r>
              <a:rPr lang="en-US" sz="1200" dirty="0"/>
              <a:t>DOY converted to radians [0, </a:t>
            </a:r>
            <a:r>
              <a:rPr lang="el-GR" sz="1200" dirty="0"/>
              <a:t>2π</a:t>
            </a:r>
            <a:r>
              <a:rPr lang="en-AU" sz="1200" dirty="0"/>
              <a:t>]</a:t>
            </a:r>
            <a:endParaRPr lang="en-US" sz="1200" dirty="0"/>
          </a:p>
          <a:p>
            <a:pPr lvl="0"/>
            <a:endParaRPr lang="en-US" sz="1600" dirty="0"/>
          </a:p>
          <a:p>
            <a:pPr lvl="0"/>
            <a:r>
              <a:rPr lang="en-US" sz="1600" dirty="0"/>
              <a:t>Non-linear climate effects (splines)</a:t>
            </a:r>
          </a:p>
          <a:p>
            <a:pPr lvl="1"/>
            <a:r>
              <a:rPr lang="en-US" sz="1200" dirty="0"/>
              <a:t>Cumulative Rainfall 3-4 months prior; Max Temp 2-3 months prior</a:t>
            </a:r>
          </a:p>
          <a:p>
            <a:pPr lvl="1"/>
            <a:r>
              <a:rPr lang="en-US" sz="1200" dirty="0"/>
              <a:t>Daylength 3 months prior</a:t>
            </a:r>
          </a:p>
          <a:p>
            <a:pPr lvl="1"/>
            <a:endParaRPr lang="en-US" sz="1200" dirty="0"/>
          </a:p>
          <a:p>
            <a:r>
              <a:rPr lang="en-US" sz="1600" dirty="0"/>
              <a:t>Temporal trend (calendar year – spline effect)</a:t>
            </a:r>
          </a:p>
          <a:p>
            <a:pPr marL="0" lvl="0" indent="0">
              <a:buNone/>
            </a:pPr>
            <a:endParaRPr lang="en-US" sz="1600" dirty="0"/>
          </a:p>
          <a:p>
            <a:pPr lvl="0"/>
            <a:r>
              <a:rPr lang="en-US" sz="1600" dirty="0" err="1"/>
              <a:t>Köppen</a:t>
            </a:r>
            <a:r>
              <a:rPr lang="en-US" sz="1600" dirty="0"/>
              <a:t> zone-specific climate responses (direct &amp; interaction effects)</a:t>
            </a:r>
          </a:p>
          <a:p>
            <a:pPr lvl="0"/>
            <a:endParaRPr lang="en-US" sz="1600" dirty="0"/>
          </a:p>
          <a:p>
            <a:r>
              <a:rPr lang="en-US" sz="1600" dirty="0"/>
              <a:t>Species random effects with phylogenetic covariance matrix on residuals</a:t>
            </a:r>
          </a:p>
          <a:p>
            <a:pPr marL="0" lvl="0" indent="0">
              <a:buNone/>
            </a:pPr>
            <a:endParaRPr lang="en-US" sz="1600" dirty="0"/>
          </a:p>
          <a:p>
            <a:pPr lvl="0"/>
            <a:r>
              <a:rPr lang="en-US" sz="1600" dirty="0"/>
              <a:t>Spatial autocorrelation tested but not retained</a:t>
            </a:r>
          </a:p>
          <a:p>
            <a:pPr marL="0" lvl="0" indent="0">
              <a:buNone/>
            </a:pPr>
            <a:endParaRPr lang="en-US" sz="1600" dirty="0"/>
          </a:p>
        </p:txBody>
      </p:sp>
      <p:sp>
        <p:nvSpPr>
          <p:cNvPr id="16" name="Title 15">
            <a:extLst>
              <a:ext uri="{FF2B5EF4-FFF2-40B4-BE49-F238E27FC236}">
                <a16:creationId xmlns:a16="http://schemas.microsoft.com/office/drawing/2014/main" id="{B2BD4B38-BBC8-D4A3-D5DD-C5CC73EA2FE1}"/>
              </a:ext>
            </a:extLst>
          </p:cNvPr>
          <p:cNvSpPr>
            <a:spLocks noGrp="1"/>
          </p:cNvSpPr>
          <p:nvPr>
            <p:ph type="title"/>
          </p:nvPr>
        </p:nvSpPr>
        <p:spPr>
          <a:xfrm>
            <a:off x="755576" y="233771"/>
            <a:ext cx="6336704" cy="639365"/>
          </a:xfrm>
        </p:spPr>
        <p:txBody>
          <a:bodyPr>
            <a:normAutofit/>
          </a:bodyPr>
          <a:lstStyle/>
          <a:p>
            <a:r>
              <a:rPr lang="en-AU" sz="2400" dirty="0"/>
              <a:t>Final Model Structure</a:t>
            </a:r>
          </a:p>
        </p:txBody>
      </p:sp>
      <p:pic>
        <p:nvPicPr>
          <p:cNvPr id="2" name="Picture 1">
            <a:extLst>
              <a:ext uri="{FF2B5EF4-FFF2-40B4-BE49-F238E27FC236}">
                <a16:creationId xmlns:a16="http://schemas.microsoft.com/office/drawing/2014/main" id="{60633917-8D69-5CDA-04C2-1F4BF210C651}"/>
              </a:ext>
            </a:extLst>
          </p:cNvPr>
          <p:cNvPicPr>
            <a:picLocks noChangeAspect="1"/>
          </p:cNvPicPr>
          <p:nvPr/>
        </p:nvPicPr>
        <p:blipFill>
          <a:blip r:embed="rId3"/>
          <a:stretch>
            <a:fillRect/>
          </a:stretch>
        </p:blipFill>
        <p:spPr>
          <a:xfrm>
            <a:off x="4202810" y="84944"/>
            <a:ext cx="4406071" cy="4973612"/>
          </a:xfrm>
          <a:prstGeom prst="rect">
            <a:avLst/>
          </a:prstGeom>
        </p:spPr>
      </p:pic>
    </p:spTree>
    <p:extLst>
      <p:ext uri="{BB962C8B-B14F-4D97-AF65-F5344CB8AC3E}">
        <p14:creationId xmlns:p14="http://schemas.microsoft.com/office/powerpoint/2010/main" val="266970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1" end="1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CD3E0-5493-C8EC-A254-7C50DE847F4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CABF8CC-C0C8-2DD2-69C8-16F57D450F90}"/>
              </a:ext>
            </a:extLst>
          </p:cNvPr>
          <p:cNvSpPr>
            <a:spLocks noGrp="1"/>
          </p:cNvSpPr>
          <p:nvPr>
            <p:ph type="body" sz="quarter" idx="10"/>
          </p:nvPr>
        </p:nvSpPr>
        <p:spPr/>
        <p:txBody>
          <a:bodyPr/>
          <a:lstStyle/>
          <a:p>
            <a:r>
              <a:rPr lang="en-AU" dirty="0"/>
              <a:t>Key Findings</a:t>
            </a:r>
          </a:p>
        </p:txBody>
      </p:sp>
    </p:spTree>
    <p:extLst>
      <p:ext uri="{BB962C8B-B14F-4D97-AF65-F5344CB8AC3E}">
        <p14:creationId xmlns:p14="http://schemas.microsoft.com/office/powerpoint/2010/main" val="2954188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3A566-F0E9-9B6E-4DA0-03287A4B4BF9}"/>
            </a:ext>
          </a:extLst>
        </p:cNvPr>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0D1D8-13E8-3FB1-B7DA-D3C5B310ACA6}"/>
              </a:ext>
            </a:extLst>
          </p:cNvPr>
          <p:cNvSpPr>
            <a:spLocks noGrp="1"/>
          </p:cNvSpPr>
          <p:nvPr>
            <p:ph idx="1"/>
          </p:nvPr>
        </p:nvSpPr>
        <p:spPr>
          <a:xfrm>
            <a:off x="381953" y="929163"/>
            <a:ext cx="3325951" cy="3858853"/>
          </a:xfrm>
        </p:spPr>
        <p:txBody>
          <a:bodyPr>
            <a:normAutofit/>
          </a:bodyPr>
          <a:lstStyle/>
          <a:p>
            <a:pPr marL="0" indent="0">
              <a:buNone/>
            </a:pPr>
            <a:r>
              <a:rPr lang="en-US" sz="1800" b="1" dirty="0"/>
              <a:t>Continental-Scale Patterns</a:t>
            </a:r>
          </a:p>
          <a:p>
            <a:pPr marL="0" indent="0">
              <a:buNone/>
            </a:pPr>
            <a:endParaRPr lang="en-AU" sz="1800" dirty="0"/>
          </a:p>
          <a:p>
            <a:pPr lvl="0"/>
            <a:r>
              <a:rPr lang="en-US" sz="1800" dirty="0"/>
              <a:t>Higher temperature → earlier flowering (non-linear)</a:t>
            </a:r>
          </a:p>
          <a:p>
            <a:pPr lvl="0"/>
            <a:endParaRPr lang="en-AU" sz="1800" dirty="0"/>
          </a:p>
          <a:p>
            <a:pPr lvl="0"/>
            <a:r>
              <a:rPr lang="en-US" sz="1800" dirty="0"/>
              <a:t>Higher rainfall → later flowering (non-linear)</a:t>
            </a:r>
          </a:p>
          <a:p>
            <a:pPr lvl="0"/>
            <a:endParaRPr lang="en-AU" sz="1800" dirty="0"/>
          </a:p>
          <a:p>
            <a:pPr lvl="0"/>
            <a:r>
              <a:rPr lang="en-US" sz="1800" dirty="0"/>
              <a:t>Strong non-linear relationships</a:t>
            </a:r>
          </a:p>
          <a:p>
            <a:pPr lvl="0"/>
            <a:endParaRPr lang="en-AU" sz="1800" dirty="0"/>
          </a:p>
          <a:p>
            <a:pPr lvl="0"/>
            <a:r>
              <a:rPr lang="en-US" sz="1800" dirty="0"/>
              <a:t>Uncertainty increases outside observed ranges</a:t>
            </a:r>
            <a:endParaRPr lang="en-AU" sz="1800" dirty="0"/>
          </a:p>
        </p:txBody>
      </p:sp>
      <p:sp>
        <p:nvSpPr>
          <p:cNvPr id="16" name="Title 15">
            <a:extLst>
              <a:ext uri="{FF2B5EF4-FFF2-40B4-BE49-F238E27FC236}">
                <a16:creationId xmlns:a16="http://schemas.microsoft.com/office/drawing/2014/main" id="{172B82E2-B5AE-C88C-FC89-8DB31204DECD}"/>
              </a:ext>
            </a:extLst>
          </p:cNvPr>
          <p:cNvSpPr>
            <a:spLocks noGrp="1"/>
          </p:cNvSpPr>
          <p:nvPr>
            <p:ph type="title"/>
          </p:nvPr>
        </p:nvSpPr>
        <p:spPr>
          <a:xfrm>
            <a:off x="755576" y="233771"/>
            <a:ext cx="6336704" cy="639365"/>
          </a:xfrm>
        </p:spPr>
        <p:txBody>
          <a:bodyPr>
            <a:normAutofit/>
          </a:bodyPr>
          <a:lstStyle/>
          <a:p>
            <a:r>
              <a:rPr lang="en-AU" sz="2400" dirty="0"/>
              <a:t>Overall Climate Effects</a:t>
            </a:r>
          </a:p>
        </p:txBody>
      </p:sp>
      <p:sp>
        <p:nvSpPr>
          <p:cNvPr id="2" name="AutoShape 2">
            <a:extLst>
              <a:ext uri="{FF2B5EF4-FFF2-40B4-BE49-F238E27FC236}">
                <a16:creationId xmlns:a16="http://schemas.microsoft.com/office/drawing/2014/main" id="{C97D42E7-5CFD-5F48-68EA-1994CCCA9C4C}"/>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a:extLst>
              <a:ext uri="{FF2B5EF4-FFF2-40B4-BE49-F238E27FC236}">
                <a16:creationId xmlns:a16="http://schemas.microsoft.com/office/drawing/2014/main" id="{07C4B056-85AE-F4DD-E940-2FF44D4E5400}"/>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5BFC3E55-71BB-FC82-B34F-D7CF1BCB1CC8}"/>
              </a:ext>
            </a:extLst>
          </p:cNvPr>
          <p:cNvPicPr>
            <a:picLocks noChangeAspect="1"/>
          </p:cNvPicPr>
          <p:nvPr/>
        </p:nvPicPr>
        <p:blipFill>
          <a:blip r:embed="rId3"/>
          <a:stretch>
            <a:fillRect/>
          </a:stretch>
        </p:blipFill>
        <p:spPr>
          <a:xfrm>
            <a:off x="3923928" y="1127666"/>
            <a:ext cx="5038328" cy="2888168"/>
          </a:xfrm>
          <a:prstGeom prst="rect">
            <a:avLst/>
          </a:prstGeom>
        </p:spPr>
      </p:pic>
    </p:spTree>
    <p:extLst>
      <p:ext uri="{BB962C8B-B14F-4D97-AF65-F5344CB8AC3E}">
        <p14:creationId xmlns:p14="http://schemas.microsoft.com/office/powerpoint/2010/main" val="16326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1620F-9F7C-069B-4DAD-2ABC8B3807FD}"/>
            </a:ext>
          </a:extLst>
        </p:cNvPr>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C10AE872-6013-2D26-57CD-3F0852A3D952}"/>
              </a:ext>
            </a:extLst>
          </p:cNvPr>
          <p:cNvSpPr>
            <a:spLocks noGrp="1"/>
          </p:cNvSpPr>
          <p:nvPr>
            <p:ph idx="1"/>
          </p:nvPr>
        </p:nvSpPr>
        <p:spPr>
          <a:xfrm>
            <a:off x="381953" y="929163"/>
            <a:ext cx="3325951" cy="3858853"/>
          </a:xfrm>
        </p:spPr>
        <p:txBody>
          <a:bodyPr>
            <a:normAutofit fontScale="85000" lnSpcReduction="20000"/>
          </a:bodyPr>
          <a:lstStyle/>
          <a:p>
            <a:pPr marL="0" indent="0">
              <a:buNone/>
            </a:pPr>
            <a:r>
              <a:rPr lang="en-US" b="1" dirty="0"/>
              <a:t>Temperature Sensitivity Varies by </a:t>
            </a:r>
            <a:r>
              <a:rPr lang="en-US" b="1" dirty="0" err="1"/>
              <a:t>Köppen</a:t>
            </a:r>
            <a:r>
              <a:rPr lang="en-US" b="1" dirty="0"/>
              <a:t> Zone</a:t>
            </a:r>
          </a:p>
          <a:p>
            <a:pPr marL="0" indent="0">
              <a:buNone/>
            </a:pPr>
            <a:endParaRPr lang="en-AU" dirty="0"/>
          </a:p>
          <a:p>
            <a:pPr lvl="0"/>
            <a:r>
              <a:rPr lang="en-US" dirty="0"/>
              <a:t>Highest sensitivity: Temperate, Tropical, Equatorial</a:t>
            </a:r>
          </a:p>
          <a:p>
            <a:pPr lvl="0"/>
            <a:endParaRPr lang="en-AU" dirty="0"/>
          </a:p>
          <a:p>
            <a:pPr lvl="0"/>
            <a:r>
              <a:rPr lang="en-US" dirty="0"/>
              <a:t>Moderate sensitivity: Desert</a:t>
            </a:r>
          </a:p>
          <a:p>
            <a:pPr lvl="0"/>
            <a:endParaRPr lang="en-AU" dirty="0"/>
          </a:p>
          <a:p>
            <a:pPr lvl="0"/>
            <a:r>
              <a:rPr lang="en-US" dirty="0"/>
              <a:t>Lowest sensitivity: Grassland, Subtropical</a:t>
            </a:r>
          </a:p>
          <a:p>
            <a:pPr lvl="0"/>
            <a:endParaRPr lang="en-AU" dirty="0"/>
          </a:p>
          <a:p>
            <a:pPr lvl="0"/>
            <a:r>
              <a:rPr lang="en-US" dirty="0"/>
              <a:t>Non-linear responses throughout</a:t>
            </a:r>
            <a:endParaRPr lang="en-AU" dirty="0"/>
          </a:p>
          <a:p>
            <a:pPr marL="0" indent="0">
              <a:buNone/>
            </a:pPr>
            <a:endParaRPr lang="en-AU" sz="1800" dirty="0"/>
          </a:p>
        </p:txBody>
      </p:sp>
      <p:sp>
        <p:nvSpPr>
          <p:cNvPr id="16" name="Title 15">
            <a:extLst>
              <a:ext uri="{FF2B5EF4-FFF2-40B4-BE49-F238E27FC236}">
                <a16:creationId xmlns:a16="http://schemas.microsoft.com/office/drawing/2014/main" id="{E7207038-9A74-5AB5-DE21-A13104F7B4D1}"/>
              </a:ext>
            </a:extLst>
          </p:cNvPr>
          <p:cNvSpPr>
            <a:spLocks noGrp="1"/>
          </p:cNvSpPr>
          <p:nvPr>
            <p:ph type="title"/>
          </p:nvPr>
        </p:nvSpPr>
        <p:spPr>
          <a:xfrm>
            <a:off x="755576" y="233771"/>
            <a:ext cx="7416824" cy="695392"/>
          </a:xfrm>
        </p:spPr>
        <p:txBody>
          <a:bodyPr>
            <a:noAutofit/>
          </a:bodyPr>
          <a:lstStyle/>
          <a:p>
            <a:r>
              <a:rPr lang="en-US" sz="2800" dirty="0" err="1"/>
              <a:t>Köppen</a:t>
            </a:r>
            <a:r>
              <a:rPr lang="en-US" sz="2800" dirty="0"/>
              <a:t> Climate Zone Differences - Temperature</a:t>
            </a:r>
            <a:r>
              <a:rPr lang="en-AU" sz="2000" dirty="0"/>
              <a:t> </a:t>
            </a:r>
          </a:p>
        </p:txBody>
      </p:sp>
      <p:sp>
        <p:nvSpPr>
          <p:cNvPr id="2" name="AutoShape 2">
            <a:extLst>
              <a:ext uri="{FF2B5EF4-FFF2-40B4-BE49-F238E27FC236}">
                <a16:creationId xmlns:a16="http://schemas.microsoft.com/office/drawing/2014/main" id="{F1820FD0-F0AA-D9D9-C806-4D9927FEEAE2}"/>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a:extLst>
              <a:ext uri="{FF2B5EF4-FFF2-40B4-BE49-F238E27FC236}">
                <a16:creationId xmlns:a16="http://schemas.microsoft.com/office/drawing/2014/main" id="{3D210F3C-1A4B-7492-42CD-ADD1A670D92D}"/>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08051D28-D836-EA67-1FC7-1126325E8F33}"/>
              </a:ext>
            </a:extLst>
          </p:cNvPr>
          <p:cNvPicPr>
            <a:picLocks noChangeAspect="1"/>
          </p:cNvPicPr>
          <p:nvPr/>
        </p:nvPicPr>
        <p:blipFill>
          <a:blip r:embed="rId3"/>
          <a:stretch>
            <a:fillRect/>
          </a:stretch>
        </p:blipFill>
        <p:spPr>
          <a:xfrm>
            <a:off x="3923928" y="826207"/>
            <a:ext cx="5118576" cy="3795886"/>
          </a:xfrm>
          <a:prstGeom prst="rect">
            <a:avLst/>
          </a:prstGeom>
        </p:spPr>
      </p:pic>
    </p:spTree>
    <p:extLst>
      <p:ext uri="{BB962C8B-B14F-4D97-AF65-F5344CB8AC3E}">
        <p14:creationId xmlns:p14="http://schemas.microsoft.com/office/powerpoint/2010/main" val="1353865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43EA5-D2BE-DFB2-3B86-1D8523CC4985}"/>
            </a:ext>
          </a:extLst>
        </p:cNvPr>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B99E7491-5B96-369C-45D7-762F6FD98AE4}"/>
              </a:ext>
            </a:extLst>
          </p:cNvPr>
          <p:cNvSpPr>
            <a:spLocks noGrp="1"/>
          </p:cNvSpPr>
          <p:nvPr>
            <p:ph idx="1"/>
          </p:nvPr>
        </p:nvSpPr>
        <p:spPr>
          <a:xfrm>
            <a:off x="381953" y="929163"/>
            <a:ext cx="3325951" cy="3858853"/>
          </a:xfrm>
        </p:spPr>
        <p:txBody>
          <a:bodyPr>
            <a:normAutofit fontScale="85000" lnSpcReduction="20000"/>
          </a:bodyPr>
          <a:lstStyle/>
          <a:p>
            <a:pPr marL="0" indent="0">
              <a:buNone/>
            </a:pPr>
            <a:r>
              <a:rPr lang="en-US" b="1" dirty="0"/>
              <a:t>Rainfall Responses Show Unique Patterns</a:t>
            </a:r>
          </a:p>
          <a:p>
            <a:pPr marL="0" indent="0">
              <a:buNone/>
            </a:pPr>
            <a:endParaRPr lang="en-AU" dirty="0"/>
          </a:p>
          <a:p>
            <a:pPr lvl="0"/>
            <a:r>
              <a:rPr lang="en-US" dirty="0"/>
              <a:t>Most zones: more rain → later flowering</a:t>
            </a:r>
          </a:p>
          <a:p>
            <a:pPr lvl="0"/>
            <a:endParaRPr lang="en-AU" dirty="0"/>
          </a:p>
          <a:p>
            <a:pPr lvl="0"/>
            <a:r>
              <a:rPr lang="en-US" dirty="0"/>
              <a:t>Equatorial exception: more rain → earlier flowering</a:t>
            </a:r>
          </a:p>
          <a:p>
            <a:pPr lvl="1"/>
            <a:r>
              <a:rPr lang="en-US" dirty="0"/>
              <a:t>(less data)</a:t>
            </a:r>
          </a:p>
          <a:p>
            <a:pPr lvl="0"/>
            <a:endParaRPr lang="en-AU" dirty="0"/>
          </a:p>
          <a:p>
            <a:pPr lvl="0"/>
            <a:r>
              <a:rPr lang="en-US" dirty="0"/>
              <a:t>Highest sensitivity: Desert, Subtropical, Temperate</a:t>
            </a:r>
          </a:p>
          <a:p>
            <a:pPr lvl="0"/>
            <a:endParaRPr lang="en-AU" dirty="0"/>
          </a:p>
          <a:p>
            <a:pPr lvl="0"/>
            <a:r>
              <a:rPr lang="en-US" dirty="0"/>
              <a:t>Complex non-linear relationships</a:t>
            </a:r>
          </a:p>
          <a:p>
            <a:pPr marL="0" lvl="0" indent="0">
              <a:buNone/>
            </a:pPr>
            <a:endParaRPr lang="en-AU" dirty="0"/>
          </a:p>
        </p:txBody>
      </p:sp>
      <p:sp>
        <p:nvSpPr>
          <p:cNvPr id="16" name="Title 15">
            <a:extLst>
              <a:ext uri="{FF2B5EF4-FFF2-40B4-BE49-F238E27FC236}">
                <a16:creationId xmlns:a16="http://schemas.microsoft.com/office/drawing/2014/main" id="{B7F39EEF-D308-BB4F-073C-F4251CA337B9}"/>
              </a:ext>
            </a:extLst>
          </p:cNvPr>
          <p:cNvSpPr>
            <a:spLocks noGrp="1"/>
          </p:cNvSpPr>
          <p:nvPr>
            <p:ph type="title"/>
          </p:nvPr>
        </p:nvSpPr>
        <p:spPr>
          <a:xfrm>
            <a:off x="755576" y="233771"/>
            <a:ext cx="7416824" cy="695392"/>
          </a:xfrm>
        </p:spPr>
        <p:txBody>
          <a:bodyPr>
            <a:noAutofit/>
          </a:bodyPr>
          <a:lstStyle/>
          <a:p>
            <a:r>
              <a:rPr lang="en-US" sz="2800" dirty="0" err="1"/>
              <a:t>Köppen</a:t>
            </a:r>
            <a:r>
              <a:rPr lang="en-US" sz="2800" dirty="0"/>
              <a:t> Climate Zone Differences - Rainfall</a:t>
            </a:r>
            <a:r>
              <a:rPr lang="en-AU" sz="2000" dirty="0"/>
              <a:t> </a:t>
            </a:r>
          </a:p>
        </p:txBody>
      </p:sp>
      <p:sp>
        <p:nvSpPr>
          <p:cNvPr id="2" name="AutoShape 2">
            <a:extLst>
              <a:ext uri="{FF2B5EF4-FFF2-40B4-BE49-F238E27FC236}">
                <a16:creationId xmlns:a16="http://schemas.microsoft.com/office/drawing/2014/main" id="{39D40C5B-A6E8-B269-F921-27C2DF762F28}"/>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a:extLst>
              <a:ext uri="{FF2B5EF4-FFF2-40B4-BE49-F238E27FC236}">
                <a16:creationId xmlns:a16="http://schemas.microsoft.com/office/drawing/2014/main" id="{B70046B2-34F9-45E3-0D49-1A6C7F7DDB06}"/>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F984D39D-1476-DB9E-0C35-8DE8E526E5F1}"/>
              </a:ext>
            </a:extLst>
          </p:cNvPr>
          <p:cNvPicPr>
            <a:picLocks noChangeAspect="1"/>
          </p:cNvPicPr>
          <p:nvPr/>
        </p:nvPicPr>
        <p:blipFill>
          <a:blip r:embed="rId3"/>
          <a:stretch>
            <a:fillRect/>
          </a:stretch>
        </p:blipFill>
        <p:spPr>
          <a:xfrm>
            <a:off x="3693323" y="812277"/>
            <a:ext cx="5450677" cy="3955214"/>
          </a:xfrm>
          <a:prstGeom prst="rect">
            <a:avLst/>
          </a:prstGeom>
        </p:spPr>
      </p:pic>
    </p:spTree>
    <p:extLst>
      <p:ext uri="{BB962C8B-B14F-4D97-AF65-F5344CB8AC3E}">
        <p14:creationId xmlns:p14="http://schemas.microsoft.com/office/powerpoint/2010/main" val="1364430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FF3D01-5742-4D39-91FA-A6B4898DF900}"/>
              </a:ext>
            </a:extLst>
          </p:cNvPr>
          <p:cNvSpPr>
            <a:spLocks noGrp="1"/>
          </p:cNvSpPr>
          <p:nvPr>
            <p:ph idx="4294967295"/>
          </p:nvPr>
        </p:nvSpPr>
        <p:spPr>
          <a:xfrm>
            <a:off x="251520" y="1058863"/>
            <a:ext cx="3816350" cy="3313112"/>
          </a:xfrm>
        </p:spPr>
        <p:txBody>
          <a:bodyPr>
            <a:noAutofit/>
          </a:bodyPr>
          <a:lstStyle/>
          <a:p>
            <a:pPr marL="0" indent="0">
              <a:lnSpc>
                <a:spcPct val="90000"/>
              </a:lnSpc>
              <a:buNone/>
            </a:pPr>
            <a:r>
              <a:rPr lang="en-AU" sz="2600" dirty="0">
                <a:solidFill>
                  <a:schemeClr val="bg1"/>
                </a:solidFill>
              </a:rPr>
              <a:t>I would like to begin by acknowledging the Ngunnawal &amp; </a:t>
            </a:r>
            <a:r>
              <a:rPr lang="en-AU" sz="2600" dirty="0" err="1">
                <a:solidFill>
                  <a:schemeClr val="bg1"/>
                </a:solidFill>
              </a:rPr>
              <a:t>Ngambri</a:t>
            </a:r>
            <a:r>
              <a:rPr lang="en-AU" sz="2600" dirty="0">
                <a:solidFill>
                  <a:schemeClr val="bg1"/>
                </a:solidFill>
              </a:rPr>
              <a:t> Peoples as the Traditional Owners of the land that we are gathered on, and pay my respect to their Elders past and present.</a:t>
            </a:r>
          </a:p>
        </p:txBody>
      </p:sp>
      <p:pic>
        <p:nvPicPr>
          <p:cNvPr id="15" name="Picture Placeholder 14" descr="A drawing of a sun&#10;&#10;Description automatically generated">
            <a:extLst>
              <a:ext uri="{FF2B5EF4-FFF2-40B4-BE49-F238E27FC236}">
                <a16:creationId xmlns:a16="http://schemas.microsoft.com/office/drawing/2014/main" id="{C1E2550F-E2C7-B748-9413-9FE19B8D71B7}"/>
              </a:ext>
            </a:extLst>
          </p:cNvPr>
          <p:cNvPicPr>
            <a:picLocks noGrp="1" noChangeAspect="1"/>
          </p:cNvPicPr>
          <p:nvPr>
            <p:ph type="pic" sz="quarter" idx="4294967295"/>
          </p:nvPr>
        </p:nvPicPr>
        <p:blipFill>
          <a:blip r:embed="rId3" cstate="print">
            <a:extLst>
              <a:ext uri="{28A0092B-C50C-407E-A947-70E740481C1C}">
                <a14:useLocalDpi xmlns:a14="http://schemas.microsoft.com/office/drawing/2010/main"/>
              </a:ext>
            </a:extLst>
          </a:blip>
          <a:srcRect l="-670" t="-5812" r="-787" b="-5930"/>
          <a:stretch/>
        </p:blipFill>
        <p:spPr>
          <a:xfrm>
            <a:off x="4572000" y="0"/>
            <a:ext cx="4572000" cy="5143500"/>
          </a:xfrm>
          <a:solidFill>
            <a:schemeClr val="accent2"/>
          </a:solidFill>
        </p:spPr>
      </p:pic>
      <p:sp>
        <p:nvSpPr>
          <p:cNvPr id="4" name="TextBox 3">
            <a:extLst>
              <a:ext uri="{FF2B5EF4-FFF2-40B4-BE49-F238E27FC236}">
                <a16:creationId xmlns:a16="http://schemas.microsoft.com/office/drawing/2014/main" id="{7E69493A-44BD-6D88-5D36-DE0406394FEC}"/>
              </a:ext>
            </a:extLst>
          </p:cNvPr>
          <p:cNvSpPr txBox="1"/>
          <p:nvPr/>
        </p:nvSpPr>
        <p:spPr>
          <a:xfrm>
            <a:off x="251520" y="4659982"/>
            <a:ext cx="4320480" cy="249299"/>
          </a:xfrm>
          <a:prstGeom prst="rect">
            <a:avLst/>
          </a:prstGeom>
          <a:noFill/>
        </p:spPr>
        <p:txBody>
          <a:bodyPr wrap="square" lIns="0" tIns="0" rIns="0" bIns="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AU" sz="1000" b="0" i="0" u="none" strike="noStrike" kern="1200" cap="none" spc="0" normalizeH="0" baseline="0" noProof="0" dirty="0">
                <a:ln>
                  <a:noFill/>
                </a:ln>
                <a:solidFill>
                  <a:srgbClr val="00A9CE"/>
                </a:solidFill>
                <a:effectLst/>
                <a:uLnTx/>
                <a:uFillTx/>
                <a:latin typeface="Calibri"/>
                <a:ea typeface="+mn-ea"/>
                <a:cs typeface="+mn-cs"/>
              </a:rPr>
              <a:t>‘Eternal Wisdom, Infinite Innovation’ </a:t>
            </a:r>
            <a:br>
              <a:rPr kumimoji="0" lang="en-AU" sz="1000" b="0" i="0" u="none" strike="noStrike" kern="1200" cap="none" spc="0" normalizeH="0" baseline="0" noProof="0" dirty="0">
                <a:ln>
                  <a:noFill/>
                </a:ln>
                <a:solidFill>
                  <a:srgbClr val="00A9CE"/>
                </a:solidFill>
                <a:effectLst/>
                <a:uLnTx/>
                <a:uFillTx/>
                <a:latin typeface="Calibri"/>
                <a:ea typeface="+mn-ea"/>
                <a:cs typeface="+mn-cs"/>
              </a:rPr>
            </a:br>
            <a:r>
              <a:rPr kumimoji="0" lang="en-AU" sz="1000" b="0" i="0" u="none" strike="noStrike" kern="1200" cap="none" spc="0" normalizeH="0" baseline="0" noProof="0" dirty="0">
                <a:ln>
                  <a:noFill/>
                </a:ln>
                <a:solidFill>
                  <a:srgbClr val="00A9CE"/>
                </a:solidFill>
                <a:effectLst/>
                <a:uLnTx/>
                <a:uFillTx/>
                <a:latin typeface="Calibri"/>
                <a:ea typeface="+mn-ea"/>
                <a:cs typeface="+mn-cs"/>
              </a:rPr>
              <a:t>artwork by Rachael Sarra, working with </a:t>
            </a:r>
            <a:r>
              <a:rPr kumimoji="0" lang="en-AU" sz="1000" b="0" i="0" u="none" strike="noStrike" kern="1200" cap="none" spc="0" normalizeH="0" baseline="0" noProof="0" dirty="0" err="1">
                <a:ln>
                  <a:noFill/>
                </a:ln>
                <a:solidFill>
                  <a:srgbClr val="00A9CE"/>
                </a:solidFill>
                <a:effectLst/>
                <a:uLnTx/>
                <a:uFillTx/>
                <a:latin typeface="Calibri"/>
                <a:ea typeface="+mn-ea"/>
                <a:cs typeface="+mn-cs"/>
              </a:rPr>
              <a:t>Gilimbaa</a:t>
            </a:r>
            <a:r>
              <a:rPr kumimoji="0" lang="en-AU" sz="1000" b="0" i="0" u="none" strike="noStrike" kern="1200" cap="none" spc="0" normalizeH="0" baseline="0" noProof="0" dirty="0">
                <a:ln>
                  <a:noFill/>
                </a:ln>
                <a:solidFill>
                  <a:srgbClr val="00A9CE"/>
                </a:solidFill>
                <a:effectLst/>
                <a:uLnTx/>
                <a:uFillTx/>
                <a:latin typeface="Calibri"/>
                <a:ea typeface="+mn-ea"/>
                <a:cs typeface="+mn-cs"/>
              </a:rPr>
              <a:t>.</a:t>
            </a:r>
          </a:p>
        </p:txBody>
      </p:sp>
    </p:spTree>
    <p:extLst>
      <p:ext uri="{BB962C8B-B14F-4D97-AF65-F5344CB8AC3E}">
        <p14:creationId xmlns:p14="http://schemas.microsoft.com/office/powerpoint/2010/main" val="1249707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D55EE-1C23-9492-B86D-BA6600FE1349}"/>
            </a:ext>
          </a:extLst>
        </p:cNvPr>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1EE9A848-7AD1-049F-FCCC-C4793229C100}"/>
              </a:ext>
            </a:extLst>
          </p:cNvPr>
          <p:cNvSpPr>
            <a:spLocks noGrp="1"/>
          </p:cNvSpPr>
          <p:nvPr>
            <p:ph idx="1"/>
          </p:nvPr>
        </p:nvSpPr>
        <p:spPr>
          <a:xfrm>
            <a:off x="381953" y="929163"/>
            <a:ext cx="3469967" cy="4214337"/>
          </a:xfrm>
        </p:spPr>
        <p:txBody>
          <a:bodyPr>
            <a:normAutofit lnSpcReduction="10000"/>
          </a:bodyPr>
          <a:lstStyle/>
          <a:p>
            <a:pPr marL="0" indent="0">
              <a:buNone/>
            </a:pPr>
            <a:r>
              <a:rPr lang="en-US" sz="1800" b="1" dirty="0"/>
              <a:t>Dramatic Differences Among Species</a:t>
            </a:r>
          </a:p>
          <a:p>
            <a:pPr marL="0" indent="0">
              <a:buNone/>
            </a:pPr>
            <a:endParaRPr lang="en-AU" sz="1800" dirty="0"/>
          </a:p>
          <a:p>
            <a:pPr lvl="0"/>
            <a:r>
              <a:rPr lang="en-US" sz="1800" dirty="0"/>
              <a:t>Temperature: some species expected shift &gt;10 days per 2°C</a:t>
            </a:r>
          </a:p>
          <a:p>
            <a:pPr lvl="0"/>
            <a:endParaRPr lang="en-AU" sz="1800" dirty="0"/>
          </a:p>
          <a:p>
            <a:pPr lvl="0"/>
            <a:r>
              <a:rPr lang="en-US" sz="1800" dirty="0"/>
              <a:t>Rainfall: responses range from -2.6 to +4.6 days per 100mm</a:t>
            </a:r>
          </a:p>
          <a:p>
            <a:pPr marL="0" lvl="0" indent="0">
              <a:buNone/>
            </a:pPr>
            <a:endParaRPr lang="en-AU" sz="1800" dirty="0"/>
          </a:p>
          <a:p>
            <a:pPr lvl="0"/>
            <a:r>
              <a:rPr lang="en-US" sz="1800" dirty="0"/>
              <a:t>Different species show diverse response patterns</a:t>
            </a:r>
          </a:p>
          <a:p>
            <a:pPr lvl="0"/>
            <a:endParaRPr lang="en-US" sz="1800" dirty="0"/>
          </a:p>
          <a:p>
            <a:pPr lvl="0"/>
            <a:r>
              <a:rPr lang="en-US" sz="1800" dirty="0"/>
              <a:t>Most sensitive species tend to have narrow ranges</a:t>
            </a:r>
          </a:p>
          <a:p>
            <a:pPr lvl="1"/>
            <a:r>
              <a:rPr lang="en-US" sz="1600" dirty="0"/>
              <a:t>Niche breadth-range size relationships (</a:t>
            </a:r>
            <a:r>
              <a:rPr lang="en-US" sz="1600" dirty="0" err="1"/>
              <a:t>Slatyer</a:t>
            </a:r>
            <a:r>
              <a:rPr lang="en-US" sz="1600" dirty="0"/>
              <a:t> et al 2013)</a:t>
            </a:r>
            <a:endParaRPr lang="en-AU" sz="1600" dirty="0"/>
          </a:p>
        </p:txBody>
      </p:sp>
      <p:sp>
        <p:nvSpPr>
          <p:cNvPr id="16" name="Title 15">
            <a:extLst>
              <a:ext uri="{FF2B5EF4-FFF2-40B4-BE49-F238E27FC236}">
                <a16:creationId xmlns:a16="http://schemas.microsoft.com/office/drawing/2014/main" id="{D00DA052-E540-E987-5102-D15F7EF21D33}"/>
              </a:ext>
            </a:extLst>
          </p:cNvPr>
          <p:cNvSpPr>
            <a:spLocks noGrp="1"/>
          </p:cNvSpPr>
          <p:nvPr>
            <p:ph type="title"/>
          </p:nvPr>
        </p:nvSpPr>
        <p:spPr>
          <a:xfrm>
            <a:off x="755576" y="233771"/>
            <a:ext cx="7416824" cy="695392"/>
          </a:xfrm>
        </p:spPr>
        <p:txBody>
          <a:bodyPr>
            <a:noAutofit/>
          </a:bodyPr>
          <a:lstStyle/>
          <a:p>
            <a:r>
              <a:rPr lang="en-US" sz="2800" dirty="0"/>
              <a:t>Species-Level Variation</a:t>
            </a:r>
            <a:endParaRPr lang="en-AU" sz="2000" dirty="0"/>
          </a:p>
        </p:txBody>
      </p:sp>
      <p:sp>
        <p:nvSpPr>
          <p:cNvPr id="2" name="AutoShape 2">
            <a:extLst>
              <a:ext uri="{FF2B5EF4-FFF2-40B4-BE49-F238E27FC236}">
                <a16:creationId xmlns:a16="http://schemas.microsoft.com/office/drawing/2014/main" id="{00DF2570-2523-F221-862E-75EA4092EF63}"/>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a:extLst>
              <a:ext uri="{FF2B5EF4-FFF2-40B4-BE49-F238E27FC236}">
                <a16:creationId xmlns:a16="http://schemas.microsoft.com/office/drawing/2014/main" id="{15FFE894-7D2A-4948-83AA-F74AA5512418}"/>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A diagram of a graph&#10;&#10;AI-generated content may be incorrect.">
            <a:extLst>
              <a:ext uri="{FF2B5EF4-FFF2-40B4-BE49-F238E27FC236}">
                <a16:creationId xmlns:a16="http://schemas.microsoft.com/office/drawing/2014/main" id="{0C73B584-D9A7-D180-B341-C851FBE02107}"/>
              </a:ext>
            </a:extLst>
          </p:cNvPr>
          <p:cNvPicPr>
            <a:picLocks noChangeAspect="1"/>
          </p:cNvPicPr>
          <p:nvPr/>
        </p:nvPicPr>
        <p:blipFill>
          <a:blip r:embed="rId3" cstate="print">
            <a:extLst>
              <a:ext uri="{28A0092B-C50C-407E-A947-70E740481C1C}">
                <a14:useLocalDpi xmlns:a14="http://schemas.microsoft.com/office/drawing/2010/main" val="0"/>
              </a:ext>
            </a:extLst>
          </a:blip>
          <a:srcRect l="1" t="2828" r="49385" b="1588"/>
          <a:stretch>
            <a:fillRect/>
          </a:stretch>
        </p:blipFill>
        <p:spPr bwMode="auto">
          <a:xfrm>
            <a:off x="4129896" y="339649"/>
            <a:ext cx="5014104" cy="4464202"/>
          </a:xfrm>
          <a:prstGeom prst="rect">
            <a:avLst/>
          </a:prstGeom>
          <a:noFill/>
          <a:ln>
            <a:noFill/>
          </a:ln>
        </p:spPr>
      </p:pic>
    </p:spTree>
    <p:extLst>
      <p:ext uri="{BB962C8B-B14F-4D97-AF65-F5344CB8AC3E}">
        <p14:creationId xmlns:p14="http://schemas.microsoft.com/office/powerpoint/2010/main" val="2448212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AD8F6-BA88-AD79-3336-6F17F85F28FC}"/>
            </a:ext>
          </a:extLst>
        </p:cNvPr>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FA87A212-AFE4-C791-0C5D-DBD1FEAAD353}"/>
              </a:ext>
            </a:extLst>
          </p:cNvPr>
          <p:cNvSpPr>
            <a:spLocks noGrp="1"/>
          </p:cNvSpPr>
          <p:nvPr>
            <p:ph idx="1"/>
          </p:nvPr>
        </p:nvSpPr>
        <p:spPr>
          <a:xfrm>
            <a:off x="381953" y="929163"/>
            <a:ext cx="3469967" cy="4214337"/>
          </a:xfrm>
        </p:spPr>
        <p:txBody>
          <a:bodyPr>
            <a:normAutofit lnSpcReduction="10000"/>
          </a:bodyPr>
          <a:lstStyle/>
          <a:p>
            <a:pPr marL="0" indent="0">
              <a:buNone/>
            </a:pPr>
            <a:r>
              <a:rPr lang="en-US" sz="1800" b="1" dirty="0"/>
              <a:t>Dramatic Differences Among Species</a:t>
            </a:r>
          </a:p>
          <a:p>
            <a:pPr marL="0" indent="0">
              <a:buNone/>
            </a:pPr>
            <a:endParaRPr lang="en-AU" sz="1800" dirty="0"/>
          </a:p>
          <a:p>
            <a:pPr lvl="0"/>
            <a:r>
              <a:rPr lang="en-US" sz="1800" dirty="0"/>
              <a:t>Temperature: some species expected shift &gt;10 days per 2°C</a:t>
            </a:r>
          </a:p>
          <a:p>
            <a:pPr lvl="0"/>
            <a:endParaRPr lang="en-AU" sz="1800" dirty="0"/>
          </a:p>
          <a:p>
            <a:pPr lvl="0"/>
            <a:r>
              <a:rPr lang="en-US" sz="1800" dirty="0"/>
              <a:t>Rainfall: responses range from -2.6 to +4.6 days per 100mm</a:t>
            </a:r>
          </a:p>
          <a:p>
            <a:pPr marL="0" lvl="0" indent="0">
              <a:buNone/>
            </a:pPr>
            <a:endParaRPr lang="en-AU" sz="1800" dirty="0"/>
          </a:p>
          <a:p>
            <a:pPr lvl="0"/>
            <a:r>
              <a:rPr lang="en-US" sz="1800" dirty="0"/>
              <a:t>Different species show diverse response patterns</a:t>
            </a:r>
          </a:p>
          <a:p>
            <a:pPr lvl="0"/>
            <a:endParaRPr lang="en-US" sz="1800" dirty="0"/>
          </a:p>
          <a:p>
            <a:pPr lvl="0"/>
            <a:r>
              <a:rPr lang="en-US" sz="1800" dirty="0"/>
              <a:t>Most sensitive species tend to have narrow ranges</a:t>
            </a:r>
          </a:p>
          <a:p>
            <a:pPr lvl="1"/>
            <a:r>
              <a:rPr lang="en-US" sz="1600" dirty="0"/>
              <a:t>Niche breadth-range size relationships (</a:t>
            </a:r>
            <a:r>
              <a:rPr lang="en-US" sz="1600" dirty="0" err="1"/>
              <a:t>Slatyer</a:t>
            </a:r>
            <a:r>
              <a:rPr lang="en-US" sz="1600" dirty="0"/>
              <a:t> et al 2013)</a:t>
            </a:r>
            <a:endParaRPr lang="en-AU" sz="1600" dirty="0"/>
          </a:p>
        </p:txBody>
      </p:sp>
      <p:sp>
        <p:nvSpPr>
          <p:cNvPr id="16" name="Title 15">
            <a:extLst>
              <a:ext uri="{FF2B5EF4-FFF2-40B4-BE49-F238E27FC236}">
                <a16:creationId xmlns:a16="http://schemas.microsoft.com/office/drawing/2014/main" id="{C003E8AF-C3A5-3F44-324E-22039A237837}"/>
              </a:ext>
            </a:extLst>
          </p:cNvPr>
          <p:cNvSpPr>
            <a:spLocks noGrp="1"/>
          </p:cNvSpPr>
          <p:nvPr>
            <p:ph type="title"/>
          </p:nvPr>
        </p:nvSpPr>
        <p:spPr>
          <a:xfrm>
            <a:off x="755576" y="233771"/>
            <a:ext cx="7416824" cy="695392"/>
          </a:xfrm>
        </p:spPr>
        <p:txBody>
          <a:bodyPr>
            <a:noAutofit/>
          </a:bodyPr>
          <a:lstStyle/>
          <a:p>
            <a:r>
              <a:rPr lang="en-US" sz="2800" dirty="0"/>
              <a:t>Species-Level Variation</a:t>
            </a:r>
            <a:endParaRPr lang="en-AU" sz="2000" dirty="0"/>
          </a:p>
        </p:txBody>
      </p:sp>
      <p:sp>
        <p:nvSpPr>
          <p:cNvPr id="2" name="AutoShape 2">
            <a:extLst>
              <a:ext uri="{FF2B5EF4-FFF2-40B4-BE49-F238E27FC236}">
                <a16:creationId xmlns:a16="http://schemas.microsoft.com/office/drawing/2014/main" id="{CB16C2DB-19F1-0C62-D807-654A42A2AEE7}"/>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a:extLst>
              <a:ext uri="{FF2B5EF4-FFF2-40B4-BE49-F238E27FC236}">
                <a16:creationId xmlns:a16="http://schemas.microsoft.com/office/drawing/2014/main" id="{43E6AB8F-E69E-0AFB-B394-A098F3F793ED}"/>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descr="A diagram of a graph&#10;&#10;AI-generated content may be incorrect.">
            <a:extLst>
              <a:ext uri="{FF2B5EF4-FFF2-40B4-BE49-F238E27FC236}">
                <a16:creationId xmlns:a16="http://schemas.microsoft.com/office/drawing/2014/main" id="{728B60D0-9DC5-481A-DF5D-641D4888D0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01" t="2899" r="34" b="1684"/>
          <a:stretch>
            <a:fillRect/>
          </a:stretch>
        </p:blipFill>
        <p:spPr bwMode="auto">
          <a:xfrm>
            <a:off x="4355976" y="364049"/>
            <a:ext cx="4904167" cy="4415401"/>
          </a:xfrm>
          <a:prstGeom prst="rect">
            <a:avLst/>
          </a:prstGeom>
          <a:noFill/>
          <a:ln>
            <a:noFill/>
          </a:ln>
        </p:spPr>
      </p:pic>
    </p:spTree>
    <p:extLst>
      <p:ext uri="{BB962C8B-B14F-4D97-AF65-F5344CB8AC3E}">
        <p14:creationId xmlns:p14="http://schemas.microsoft.com/office/powerpoint/2010/main" val="210614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BF824-FC87-D74F-95C6-A3769722ED65}"/>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AB84D6DF-92C0-2403-4485-7F8292D6BC24}"/>
              </a:ext>
            </a:extLst>
          </p:cNvPr>
          <p:cNvSpPr>
            <a:spLocks noGrp="1"/>
          </p:cNvSpPr>
          <p:nvPr>
            <p:ph type="title"/>
          </p:nvPr>
        </p:nvSpPr>
        <p:spPr>
          <a:xfrm>
            <a:off x="755576" y="233771"/>
            <a:ext cx="7416824" cy="695392"/>
          </a:xfrm>
        </p:spPr>
        <p:txBody>
          <a:bodyPr>
            <a:noAutofit/>
          </a:bodyPr>
          <a:lstStyle/>
          <a:p>
            <a:r>
              <a:rPr lang="en-US" sz="3200" dirty="0"/>
              <a:t>Phylogenetic Constraints</a:t>
            </a:r>
            <a:r>
              <a:rPr lang="en-AU" sz="2400" dirty="0"/>
              <a:t> </a:t>
            </a:r>
            <a:endParaRPr lang="en-AU" sz="1800" dirty="0"/>
          </a:p>
        </p:txBody>
      </p:sp>
      <p:sp>
        <p:nvSpPr>
          <p:cNvPr id="2" name="AutoShape 2">
            <a:extLst>
              <a:ext uri="{FF2B5EF4-FFF2-40B4-BE49-F238E27FC236}">
                <a16:creationId xmlns:a16="http://schemas.microsoft.com/office/drawing/2014/main" id="{BDA52232-3B16-4108-963E-DD3EDFA37EEE}"/>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a:extLst>
              <a:ext uri="{FF2B5EF4-FFF2-40B4-BE49-F238E27FC236}">
                <a16:creationId xmlns:a16="http://schemas.microsoft.com/office/drawing/2014/main" id="{BD6B7BD7-101D-CF7C-8453-38B32858C264}"/>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Content Placeholder 16">
            <a:extLst>
              <a:ext uri="{FF2B5EF4-FFF2-40B4-BE49-F238E27FC236}">
                <a16:creationId xmlns:a16="http://schemas.microsoft.com/office/drawing/2014/main" id="{9B2E16AE-9F36-3C5D-C293-1405D3A85199}"/>
              </a:ext>
            </a:extLst>
          </p:cNvPr>
          <p:cNvSpPr>
            <a:spLocks noGrp="1"/>
          </p:cNvSpPr>
          <p:nvPr>
            <p:ph idx="1"/>
          </p:nvPr>
        </p:nvSpPr>
        <p:spPr>
          <a:xfrm>
            <a:off x="381953" y="929163"/>
            <a:ext cx="4037647" cy="3858853"/>
          </a:xfrm>
        </p:spPr>
        <p:txBody>
          <a:bodyPr>
            <a:normAutofit fontScale="85000" lnSpcReduction="10000"/>
          </a:bodyPr>
          <a:lstStyle/>
          <a:p>
            <a:pPr marL="0" indent="0">
              <a:buNone/>
            </a:pPr>
            <a:r>
              <a:rPr lang="en-US" b="1" dirty="0"/>
              <a:t>Evolution Shapes Climate Responses</a:t>
            </a:r>
          </a:p>
          <a:p>
            <a:endParaRPr lang="en-AU" dirty="0"/>
          </a:p>
          <a:p>
            <a:pPr lvl="0"/>
            <a:r>
              <a:rPr lang="en-US" dirty="0"/>
              <a:t>Clear phylogenetic clustering in sensitivity</a:t>
            </a:r>
          </a:p>
          <a:p>
            <a:pPr lvl="0"/>
            <a:endParaRPr lang="en-AU" dirty="0"/>
          </a:p>
          <a:p>
            <a:pPr lvl="0"/>
            <a:r>
              <a:rPr lang="en-US" dirty="0"/>
              <a:t>Related species show similar climate responses</a:t>
            </a:r>
          </a:p>
          <a:p>
            <a:pPr lvl="1"/>
            <a:r>
              <a:rPr lang="en-US" b="1" dirty="0"/>
              <a:t>Significant phylogenetic signals </a:t>
            </a:r>
            <a:r>
              <a:rPr lang="en-US" dirty="0"/>
              <a:t>in temperature &amp; rainfall sensitivity measures (Blomberg’s K = 0.20 – 0.42)</a:t>
            </a:r>
          </a:p>
          <a:p>
            <a:pPr lvl="0"/>
            <a:endParaRPr lang="en-AU" dirty="0"/>
          </a:p>
          <a:p>
            <a:pPr lvl="0"/>
            <a:r>
              <a:rPr lang="en-US" dirty="0"/>
              <a:t>Implications for predicting responses in unstudied species</a:t>
            </a:r>
          </a:p>
          <a:p>
            <a:pPr lvl="0"/>
            <a:endParaRPr lang="en-AU" dirty="0"/>
          </a:p>
        </p:txBody>
      </p:sp>
      <p:pic>
        <p:nvPicPr>
          <p:cNvPr id="5" name="Picture 4">
            <a:extLst>
              <a:ext uri="{FF2B5EF4-FFF2-40B4-BE49-F238E27FC236}">
                <a16:creationId xmlns:a16="http://schemas.microsoft.com/office/drawing/2014/main" id="{2E1AB3AF-98E8-C193-DF77-4F3258491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0801" y="229612"/>
            <a:ext cx="3225222" cy="4558404"/>
          </a:xfrm>
          <a:prstGeom prst="rect">
            <a:avLst/>
          </a:prstGeom>
        </p:spPr>
      </p:pic>
    </p:spTree>
    <p:extLst>
      <p:ext uri="{BB962C8B-B14F-4D97-AF65-F5344CB8AC3E}">
        <p14:creationId xmlns:p14="http://schemas.microsoft.com/office/powerpoint/2010/main" val="18679600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6448A-7F83-0FD4-7731-61C83B2A43DE}"/>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55531CCA-E5E7-13ED-6822-825CAC10B61C}"/>
              </a:ext>
            </a:extLst>
          </p:cNvPr>
          <p:cNvSpPr>
            <a:spLocks noGrp="1"/>
          </p:cNvSpPr>
          <p:nvPr>
            <p:ph type="title"/>
          </p:nvPr>
        </p:nvSpPr>
        <p:spPr>
          <a:xfrm>
            <a:off x="755576" y="233771"/>
            <a:ext cx="7416824" cy="695392"/>
          </a:xfrm>
        </p:spPr>
        <p:txBody>
          <a:bodyPr>
            <a:noAutofit/>
          </a:bodyPr>
          <a:lstStyle/>
          <a:p>
            <a:r>
              <a:rPr lang="en-US" sz="3200" dirty="0"/>
              <a:t>Phylogenetic Constraints</a:t>
            </a:r>
            <a:r>
              <a:rPr lang="en-AU" sz="2400" dirty="0"/>
              <a:t> </a:t>
            </a:r>
            <a:endParaRPr lang="en-AU" sz="1800" dirty="0"/>
          </a:p>
        </p:txBody>
      </p:sp>
      <p:sp>
        <p:nvSpPr>
          <p:cNvPr id="2" name="AutoShape 2">
            <a:extLst>
              <a:ext uri="{FF2B5EF4-FFF2-40B4-BE49-F238E27FC236}">
                <a16:creationId xmlns:a16="http://schemas.microsoft.com/office/drawing/2014/main" id="{C7DA6B88-FC15-365C-E5CB-03A00B110013}"/>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a:extLst>
              <a:ext uri="{FF2B5EF4-FFF2-40B4-BE49-F238E27FC236}">
                <a16:creationId xmlns:a16="http://schemas.microsoft.com/office/drawing/2014/main" id="{62648AB8-FEF1-12E4-ECC4-80BA53B9769B}"/>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Content Placeholder 16">
            <a:extLst>
              <a:ext uri="{FF2B5EF4-FFF2-40B4-BE49-F238E27FC236}">
                <a16:creationId xmlns:a16="http://schemas.microsoft.com/office/drawing/2014/main" id="{8D63D6D6-3BA2-1E7B-9F46-47654C689A11}"/>
              </a:ext>
            </a:extLst>
          </p:cNvPr>
          <p:cNvSpPr>
            <a:spLocks noGrp="1"/>
          </p:cNvSpPr>
          <p:nvPr>
            <p:ph idx="1"/>
          </p:nvPr>
        </p:nvSpPr>
        <p:spPr>
          <a:xfrm>
            <a:off x="381953" y="929163"/>
            <a:ext cx="4037647" cy="3858853"/>
          </a:xfrm>
        </p:spPr>
        <p:txBody>
          <a:bodyPr>
            <a:normAutofit fontScale="85000" lnSpcReduction="10000"/>
          </a:bodyPr>
          <a:lstStyle/>
          <a:p>
            <a:pPr marL="0" indent="0">
              <a:buNone/>
            </a:pPr>
            <a:r>
              <a:rPr lang="en-US" b="1" dirty="0"/>
              <a:t>Evolution Shapes Climate Responses</a:t>
            </a:r>
          </a:p>
          <a:p>
            <a:endParaRPr lang="en-AU" dirty="0"/>
          </a:p>
          <a:p>
            <a:pPr lvl="0"/>
            <a:r>
              <a:rPr lang="en-US" dirty="0"/>
              <a:t>Clear phylogenetic clustering in sensitivity</a:t>
            </a:r>
          </a:p>
          <a:p>
            <a:pPr lvl="0"/>
            <a:endParaRPr lang="en-AU" dirty="0"/>
          </a:p>
          <a:p>
            <a:pPr lvl="0"/>
            <a:r>
              <a:rPr lang="en-US" dirty="0"/>
              <a:t>Related species show similar climate responses</a:t>
            </a:r>
          </a:p>
          <a:p>
            <a:pPr lvl="1"/>
            <a:r>
              <a:rPr lang="en-US" b="1" dirty="0"/>
              <a:t>Significant phylogenetic signals </a:t>
            </a:r>
            <a:r>
              <a:rPr lang="en-US" dirty="0"/>
              <a:t>in temperature &amp; rainfall sensitivity measures (Blomberg’s K = 0.28 – 0.42)</a:t>
            </a:r>
          </a:p>
          <a:p>
            <a:pPr lvl="0"/>
            <a:endParaRPr lang="en-AU" dirty="0"/>
          </a:p>
          <a:p>
            <a:pPr lvl="0"/>
            <a:r>
              <a:rPr lang="en-US" dirty="0"/>
              <a:t>Implications for predicting responses in unstudied species</a:t>
            </a:r>
          </a:p>
          <a:p>
            <a:pPr lvl="0"/>
            <a:endParaRPr lang="en-AU" dirty="0"/>
          </a:p>
        </p:txBody>
      </p:sp>
      <p:pic>
        <p:nvPicPr>
          <p:cNvPr id="5" name="Picture 4">
            <a:extLst>
              <a:ext uri="{FF2B5EF4-FFF2-40B4-BE49-F238E27FC236}">
                <a16:creationId xmlns:a16="http://schemas.microsoft.com/office/drawing/2014/main" id="{E79468D4-2E18-C999-C0D5-D6643718C1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3088" y="0"/>
            <a:ext cx="3699852" cy="5229792"/>
          </a:xfrm>
          <a:prstGeom prst="rect">
            <a:avLst/>
          </a:prstGeom>
        </p:spPr>
      </p:pic>
    </p:spTree>
    <p:extLst>
      <p:ext uri="{BB962C8B-B14F-4D97-AF65-F5344CB8AC3E}">
        <p14:creationId xmlns:p14="http://schemas.microsoft.com/office/powerpoint/2010/main" val="13264043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A9684-7A34-7261-D082-18572C59A2AB}"/>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7C0E12A6-69F0-4454-314D-2D4C9AC36249}"/>
              </a:ext>
            </a:extLst>
          </p:cNvPr>
          <p:cNvSpPr>
            <a:spLocks noGrp="1"/>
          </p:cNvSpPr>
          <p:nvPr>
            <p:ph type="title"/>
          </p:nvPr>
        </p:nvSpPr>
        <p:spPr>
          <a:xfrm>
            <a:off x="755576" y="233771"/>
            <a:ext cx="7416824" cy="695392"/>
          </a:xfrm>
        </p:spPr>
        <p:txBody>
          <a:bodyPr>
            <a:noAutofit/>
          </a:bodyPr>
          <a:lstStyle/>
          <a:p>
            <a:r>
              <a:rPr lang="en-AU" sz="3200" dirty="0"/>
              <a:t>Spatial Patterns in Climate Sensitivity</a:t>
            </a:r>
            <a:endParaRPr lang="en-AU" sz="1800" dirty="0"/>
          </a:p>
        </p:txBody>
      </p:sp>
      <p:sp>
        <p:nvSpPr>
          <p:cNvPr id="2" name="AutoShape 2">
            <a:extLst>
              <a:ext uri="{FF2B5EF4-FFF2-40B4-BE49-F238E27FC236}">
                <a16:creationId xmlns:a16="http://schemas.microsoft.com/office/drawing/2014/main" id="{B0EDA205-1CCC-AA01-2266-35AD18E716C7}"/>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a:extLst>
              <a:ext uri="{FF2B5EF4-FFF2-40B4-BE49-F238E27FC236}">
                <a16:creationId xmlns:a16="http://schemas.microsoft.com/office/drawing/2014/main" id="{ABBD4449-E207-80C1-694E-EC1DECEA3B88}"/>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descr="A screenshot of a map&#10;&#10;AI-generated content may be incorrect.">
            <a:extLst>
              <a:ext uri="{FF2B5EF4-FFF2-40B4-BE49-F238E27FC236}">
                <a16:creationId xmlns:a16="http://schemas.microsoft.com/office/drawing/2014/main" id="{49EBD41B-3BA4-4DED-DB3F-61FF884C7F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486" y="581466"/>
            <a:ext cx="4033393" cy="4562033"/>
          </a:xfrm>
          <a:prstGeom prst="rect">
            <a:avLst/>
          </a:prstGeom>
        </p:spPr>
      </p:pic>
      <p:pic>
        <p:nvPicPr>
          <p:cNvPr id="6" name="Picture 5">
            <a:extLst>
              <a:ext uri="{FF2B5EF4-FFF2-40B4-BE49-F238E27FC236}">
                <a16:creationId xmlns:a16="http://schemas.microsoft.com/office/drawing/2014/main" id="{05B3E2E7-DCAD-EE7D-8A07-FCE6E0F786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121" y="622251"/>
            <a:ext cx="4033393" cy="4562033"/>
          </a:xfrm>
          <a:prstGeom prst="rect">
            <a:avLst/>
          </a:prstGeom>
        </p:spPr>
      </p:pic>
    </p:spTree>
    <p:extLst>
      <p:ext uri="{BB962C8B-B14F-4D97-AF65-F5344CB8AC3E}">
        <p14:creationId xmlns:p14="http://schemas.microsoft.com/office/powerpoint/2010/main" val="4227199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D1CE7-4ED5-FC10-E848-B3DFFA7AF4E3}"/>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B58EBFEA-C72C-A887-8D17-BEF43805E6EB}"/>
              </a:ext>
            </a:extLst>
          </p:cNvPr>
          <p:cNvSpPr>
            <a:spLocks noGrp="1"/>
          </p:cNvSpPr>
          <p:nvPr>
            <p:ph type="title"/>
          </p:nvPr>
        </p:nvSpPr>
        <p:spPr>
          <a:xfrm>
            <a:off x="755576" y="233771"/>
            <a:ext cx="7416824" cy="695392"/>
          </a:xfrm>
        </p:spPr>
        <p:txBody>
          <a:bodyPr>
            <a:noAutofit/>
          </a:bodyPr>
          <a:lstStyle/>
          <a:p>
            <a:r>
              <a:rPr lang="en-AU" sz="3200" dirty="0"/>
              <a:t>Our methodological innovations </a:t>
            </a:r>
            <a:endParaRPr lang="en-AU" sz="1800" dirty="0"/>
          </a:p>
        </p:txBody>
      </p:sp>
      <p:sp>
        <p:nvSpPr>
          <p:cNvPr id="2" name="AutoShape 2">
            <a:extLst>
              <a:ext uri="{FF2B5EF4-FFF2-40B4-BE49-F238E27FC236}">
                <a16:creationId xmlns:a16="http://schemas.microsoft.com/office/drawing/2014/main" id="{9CF48A3F-48D1-1232-5835-341914C1DAB1}"/>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a:extLst>
              <a:ext uri="{FF2B5EF4-FFF2-40B4-BE49-F238E27FC236}">
                <a16:creationId xmlns:a16="http://schemas.microsoft.com/office/drawing/2014/main" id="{11DA7F67-C627-8932-5A3A-DFD3189E474E}"/>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Content Placeholder 16">
            <a:extLst>
              <a:ext uri="{FF2B5EF4-FFF2-40B4-BE49-F238E27FC236}">
                <a16:creationId xmlns:a16="http://schemas.microsoft.com/office/drawing/2014/main" id="{395DCC9B-4373-FD8D-98B1-5AEB7C7DC3B3}"/>
              </a:ext>
            </a:extLst>
          </p:cNvPr>
          <p:cNvSpPr>
            <a:spLocks noGrp="1"/>
          </p:cNvSpPr>
          <p:nvPr>
            <p:ph idx="1"/>
          </p:nvPr>
        </p:nvSpPr>
        <p:spPr>
          <a:xfrm>
            <a:off x="565590" y="913904"/>
            <a:ext cx="4632447" cy="4138179"/>
          </a:xfrm>
        </p:spPr>
        <p:txBody>
          <a:bodyPr>
            <a:normAutofit fontScale="62500" lnSpcReduction="20000"/>
          </a:bodyPr>
          <a:lstStyle/>
          <a:p>
            <a:pPr marL="0" indent="0">
              <a:buNone/>
            </a:pPr>
            <a:r>
              <a:rPr lang="en-AU" dirty="0"/>
              <a:t>🤩 </a:t>
            </a:r>
            <a:r>
              <a:rPr lang="en-US" b="1" dirty="0"/>
              <a:t>Circular statistics</a:t>
            </a:r>
            <a:r>
              <a:rPr lang="en-US" dirty="0"/>
              <a:t>: Von Mises distributions handle day-of-year data appropriately</a:t>
            </a:r>
            <a:br>
              <a:rPr lang="en-US" dirty="0"/>
            </a:br>
            <a:endParaRPr lang="en-US" dirty="0"/>
          </a:p>
          <a:p>
            <a:pPr marL="0" indent="0">
              <a:buNone/>
            </a:pPr>
            <a:r>
              <a:rPr lang="en-AU" dirty="0"/>
              <a:t>🆒 </a:t>
            </a:r>
            <a:r>
              <a:rPr lang="en-US" b="1" dirty="0"/>
              <a:t>Bayesian hierarchical framework</a:t>
            </a:r>
            <a:r>
              <a:rPr lang="en-US" dirty="0"/>
              <a:t>: Accounts for species, phylogenetic, and spatial structure</a:t>
            </a:r>
          </a:p>
          <a:p>
            <a:pPr marL="0" indent="0">
              <a:buNone/>
            </a:pPr>
            <a:endParaRPr lang="en-US" b="1" dirty="0"/>
          </a:p>
          <a:p>
            <a:pPr marL="0" indent="0">
              <a:buNone/>
            </a:pPr>
            <a:r>
              <a:rPr lang="en-US" b="1" dirty="0"/>
              <a:t>🎉 Phylogenetic covariance</a:t>
            </a:r>
            <a:r>
              <a:rPr lang="en-US" dirty="0"/>
              <a:t>: Evolutionary relationships constrain climate responses</a:t>
            </a:r>
          </a:p>
          <a:p>
            <a:pPr marL="0" indent="0">
              <a:buNone/>
            </a:pPr>
            <a:endParaRPr lang="en-US" dirty="0"/>
          </a:p>
          <a:p>
            <a:pPr marL="0" indent="0">
              <a:buNone/>
            </a:pPr>
            <a:r>
              <a:rPr lang="en-US" b="1" dirty="0"/>
              <a:t>🫨 Continental-scale integration</a:t>
            </a:r>
            <a:r>
              <a:rPr lang="en-US" dirty="0"/>
              <a:t>: 20,950 specimens across 110 years and 548 species</a:t>
            </a:r>
            <a:br>
              <a:rPr lang="en-US" dirty="0"/>
            </a:br>
            <a:endParaRPr lang="en-US" dirty="0"/>
          </a:p>
          <a:p>
            <a:pPr marL="0" indent="0">
              <a:buNone/>
            </a:pPr>
            <a:r>
              <a:rPr lang="en-US" dirty="0"/>
              <a:t>• </a:t>
            </a:r>
            <a:r>
              <a:rPr lang="en-US" b="1" dirty="0"/>
              <a:t>Non-linear climate effects</a:t>
            </a:r>
            <a:r>
              <a:rPr lang="en-US" dirty="0"/>
              <a:t>: Splines captured complex responses </a:t>
            </a:r>
            <a:br>
              <a:rPr lang="en-US" dirty="0"/>
            </a:br>
            <a:endParaRPr lang="en-US" dirty="0"/>
          </a:p>
          <a:p>
            <a:pPr marL="0" indent="0">
              <a:buNone/>
            </a:pPr>
            <a:r>
              <a:rPr lang="en-US" dirty="0"/>
              <a:t>• </a:t>
            </a:r>
            <a:r>
              <a:rPr lang="en-US" b="1" dirty="0"/>
              <a:t>Multi-scale modelling</a:t>
            </a:r>
            <a:r>
              <a:rPr lang="en-US" dirty="0"/>
              <a:t>: </a:t>
            </a:r>
            <a:r>
              <a:rPr lang="en-US" dirty="0" err="1"/>
              <a:t>Köppen</a:t>
            </a:r>
            <a:r>
              <a:rPr lang="en-US" dirty="0"/>
              <a:t> zones, temporal trends, and species-specific effects</a:t>
            </a:r>
            <a:br>
              <a:rPr lang="en-US" dirty="0"/>
            </a:br>
            <a:endParaRPr lang="en-US" dirty="0"/>
          </a:p>
          <a:p>
            <a:pPr marL="0" indent="0">
              <a:buNone/>
            </a:pPr>
            <a:r>
              <a:rPr lang="en-US" dirty="0"/>
              <a:t>• </a:t>
            </a:r>
            <a:r>
              <a:rPr lang="en-US" b="1" dirty="0"/>
              <a:t>Natural history collections</a:t>
            </a:r>
            <a:r>
              <a:rPr lang="en-US" dirty="0"/>
              <a:t>: Unparalleled temporal depth and spatial extent</a:t>
            </a:r>
            <a:endParaRPr lang="en-AU" dirty="0"/>
          </a:p>
        </p:txBody>
      </p:sp>
      <p:pic>
        <p:nvPicPr>
          <p:cNvPr id="5" name="Picture 4">
            <a:extLst>
              <a:ext uri="{FF2B5EF4-FFF2-40B4-BE49-F238E27FC236}">
                <a16:creationId xmlns:a16="http://schemas.microsoft.com/office/drawing/2014/main" id="{1DFEED8E-2DB1-E2B4-7D98-18D277941AA5}"/>
              </a:ext>
            </a:extLst>
          </p:cNvPr>
          <p:cNvPicPr>
            <a:picLocks noChangeAspect="1"/>
          </p:cNvPicPr>
          <p:nvPr/>
        </p:nvPicPr>
        <p:blipFill>
          <a:blip r:embed="rId3"/>
          <a:stretch>
            <a:fillRect/>
          </a:stretch>
        </p:blipFill>
        <p:spPr>
          <a:xfrm>
            <a:off x="5717696" y="1203598"/>
            <a:ext cx="2860714" cy="3229199"/>
          </a:xfrm>
          <a:prstGeom prst="rect">
            <a:avLst/>
          </a:prstGeom>
        </p:spPr>
      </p:pic>
    </p:spTree>
    <p:extLst>
      <p:ext uri="{BB962C8B-B14F-4D97-AF65-F5344CB8AC3E}">
        <p14:creationId xmlns:p14="http://schemas.microsoft.com/office/powerpoint/2010/main" val="404093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D829B-BBD3-0E23-BCB8-05143463033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C8E413B-F116-F632-FB24-65B4DDF7A67A}"/>
              </a:ext>
            </a:extLst>
          </p:cNvPr>
          <p:cNvSpPr>
            <a:spLocks noGrp="1"/>
          </p:cNvSpPr>
          <p:nvPr>
            <p:ph type="body" sz="quarter" idx="10"/>
          </p:nvPr>
        </p:nvSpPr>
        <p:spPr/>
        <p:txBody>
          <a:bodyPr/>
          <a:lstStyle/>
          <a:p>
            <a:r>
              <a:rPr lang="en-AU" dirty="0"/>
              <a:t>Bonus slides</a:t>
            </a:r>
          </a:p>
        </p:txBody>
      </p:sp>
    </p:spTree>
    <p:extLst>
      <p:ext uri="{BB962C8B-B14F-4D97-AF65-F5344CB8AC3E}">
        <p14:creationId xmlns:p14="http://schemas.microsoft.com/office/powerpoint/2010/main" val="25525267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3E722-6E7B-5204-B106-A53C6DDCF758}"/>
            </a:ext>
          </a:extLst>
        </p:cNvPr>
        <p:cNvGrpSpPr/>
        <p:nvPr/>
      </p:nvGrpSpPr>
      <p:grpSpPr>
        <a:xfrm>
          <a:off x="0" y="0"/>
          <a:ext cx="0" cy="0"/>
          <a:chOff x="0" y="0"/>
          <a:chExt cx="0" cy="0"/>
        </a:xfrm>
      </p:grpSpPr>
      <p:pic>
        <p:nvPicPr>
          <p:cNvPr id="32" name="Picture Placeholder 31" descr="A picture containing several&#10;&#10;Description automatically generated">
            <a:extLst>
              <a:ext uri="{FF2B5EF4-FFF2-40B4-BE49-F238E27FC236}">
                <a16:creationId xmlns:a16="http://schemas.microsoft.com/office/drawing/2014/main" id="{C6DD1D88-7900-8013-06E3-CC1444DA69DA}"/>
              </a:ext>
            </a:extLst>
          </p:cNvPr>
          <p:cNvPicPr>
            <a:picLocks noGrp="1" noChangeAspect="1"/>
          </p:cNvPicPr>
          <p:nvPr>
            <p:ph type="pic" sz="quarter" idx="12"/>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6853836" y="0"/>
            <a:ext cx="2290164" cy="5143500"/>
          </a:xfrm>
        </p:spPr>
      </p:pic>
      <p:sp>
        <p:nvSpPr>
          <p:cNvPr id="17" name="Content Placeholder 16">
            <a:extLst>
              <a:ext uri="{FF2B5EF4-FFF2-40B4-BE49-F238E27FC236}">
                <a16:creationId xmlns:a16="http://schemas.microsoft.com/office/drawing/2014/main" id="{B4BB8743-4BE6-3205-4BBE-DCFEBD908E05}"/>
              </a:ext>
            </a:extLst>
          </p:cNvPr>
          <p:cNvSpPr>
            <a:spLocks noGrp="1"/>
          </p:cNvSpPr>
          <p:nvPr>
            <p:ph idx="1"/>
          </p:nvPr>
        </p:nvSpPr>
        <p:spPr>
          <a:xfrm>
            <a:off x="443623" y="1347614"/>
            <a:ext cx="3816422" cy="3397226"/>
          </a:xfrm>
        </p:spPr>
        <p:txBody>
          <a:bodyPr>
            <a:normAutofit/>
          </a:bodyPr>
          <a:lstStyle/>
          <a:p>
            <a:pPr lvl="0"/>
            <a:r>
              <a:rPr lang="en-US" sz="1800" dirty="0"/>
              <a:t>Documented shifts in flowering, leafing, fruiting globally in response to changes in climate drivers</a:t>
            </a:r>
          </a:p>
          <a:p>
            <a:pPr lvl="0"/>
            <a:endParaRPr lang="en-AU" sz="1800" dirty="0"/>
          </a:p>
          <a:p>
            <a:pPr lvl="0"/>
            <a:r>
              <a:rPr lang="en-US" sz="1800" dirty="0"/>
              <a:t>Phenology timing = critical for ecosystem functioning and species interactions</a:t>
            </a:r>
          </a:p>
          <a:p>
            <a:pPr lvl="0"/>
            <a:endParaRPr lang="en-AU" sz="1800" dirty="0"/>
          </a:p>
          <a:p>
            <a:pPr lvl="0"/>
            <a:r>
              <a:rPr lang="en-US" sz="1800" dirty="0"/>
              <a:t>Most research focused on northern temperate systems</a:t>
            </a:r>
            <a:endParaRPr lang="en-AU" sz="1800" dirty="0"/>
          </a:p>
        </p:txBody>
      </p:sp>
      <p:sp>
        <p:nvSpPr>
          <p:cNvPr id="16" name="Title 15">
            <a:extLst>
              <a:ext uri="{FF2B5EF4-FFF2-40B4-BE49-F238E27FC236}">
                <a16:creationId xmlns:a16="http://schemas.microsoft.com/office/drawing/2014/main" id="{285A2B7B-D24D-F886-F7F9-A0712A5E82A9}"/>
              </a:ext>
            </a:extLst>
          </p:cNvPr>
          <p:cNvSpPr>
            <a:spLocks noGrp="1"/>
          </p:cNvSpPr>
          <p:nvPr>
            <p:ph type="title"/>
          </p:nvPr>
        </p:nvSpPr>
        <p:spPr>
          <a:xfrm>
            <a:off x="827584" y="195486"/>
            <a:ext cx="6336704" cy="639365"/>
          </a:xfrm>
        </p:spPr>
        <p:txBody>
          <a:bodyPr>
            <a:normAutofit/>
          </a:bodyPr>
          <a:lstStyle/>
          <a:p>
            <a:r>
              <a:rPr lang="en-AU" sz="2800" dirty="0"/>
              <a:t>Plant Phenology and Climate Change</a:t>
            </a:r>
          </a:p>
        </p:txBody>
      </p:sp>
      <p:pic>
        <p:nvPicPr>
          <p:cNvPr id="2" name="Picture 1">
            <a:extLst>
              <a:ext uri="{FF2B5EF4-FFF2-40B4-BE49-F238E27FC236}">
                <a16:creationId xmlns:a16="http://schemas.microsoft.com/office/drawing/2014/main" id="{DA5079CE-DBF6-66E2-9AFD-551CDE74FD66}"/>
              </a:ext>
            </a:extLst>
          </p:cNvPr>
          <p:cNvPicPr>
            <a:picLocks noChangeAspect="1"/>
          </p:cNvPicPr>
          <p:nvPr/>
        </p:nvPicPr>
        <p:blipFill>
          <a:blip r:embed="rId4"/>
          <a:stretch>
            <a:fillRect/>
          </a:stretch>
        </p:blipFill>
        <p:spPr>
          <a:xfrm>
            <a:off x="4479871" y="699541"/>
            <a:ext cx="4340601" cy="2994511"/>
          </a:xfrm>
          <a:prstGeom prst="rect">
            <a:avLst/>
          </a:prstGeom>
        </p:spPr>
      </p:pic>
      <p:pic>
        <p:nvPicPr>
          <p:cNvPr id="3" name="Picture 2">
            <a:extLst>
              <a:ext uri="{FF2B5EF4-FFF2-40B4-BE49-F238E27FC236}">
                <a16:creationId xmlns:a16="http://schemas.microsoft.com/office/drawing/2014/main" id="{C7D2B832-CEE3-EC12-019C-B6353975B962}"/>
              </a:ext>
            </a:extLst>
          </p:cNvPr>
          <p:cNvPicPr>
            <a:picLocks noChangeAspect="1"/>
          </p:cNvPicPr>
          <p:nvPr/>
        </p:nvPicPr>
        <p:blipFill>
          <a:blip r:embed="rId5"/>
          <a:stretch>
            <a:fillRect/>
          </a:stretch>
        </p:blipFill>
        <p:spPr>
          <a:xfrm>
            <a:off x="4574587" y="3744970"/>
            <a:ext cx="4245885" cy="1397978"/>
          </a:xfrm>
          <a:prstGeom prst="rect">
            <a:avLst/>
          </a:prstGeom>
        </p:spPr>
      </p:pic>
    </p:spTree>
    <p:extLst>
      <p:ext uri="{BB962C8B-B14F-4D97-AF65-F5344CB8AC3E}">
        <p14:creationId xmlns:p14="http://schemas.microsoft.com/office/powerpoint/2010/main" val="1115589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59FDF-AAAE-F24C-04DE-13B06AC47007}"/>
            </a:ext>
          </a:extLst>
        </p:cNvPr>
        <p:cNvGrpSpPr/>
        <p:nvPr/>
      </p:nvGrpSpPr>
      <p:grpSpPr>
        <a:xfrm>
          <a:off x="0" y="0"/>
          <a:ext cx="0" cy="0"/>
          <a:chOff x="0" y="0"/>
          <a:chExt cx="0" cy="0"/>
        </a:xfrm>
      </p:grpSpPr>
      <p:pic>
        <p:nvPicPr>
          <p:cNvPr id="32" name="Picture Placeholder 31" descr="A picture containing several&#10;&#10;Description automatically generated">
            <a:extLst>
              <a:ext uri="{FF2B5EF4-FFF2-40B4-BE49-F238E27FC236}">
                <a16:creationId xmlns:a16="http://schemas.microsoft.com/office/drawing/2014/main" id="{C6EE2510-7A67-EBC2-E5A3-4F5CED28E378}"/>
              </a:ext>
            </a:extLst>
          </p:cNvPr>
          <p:cNvPicPr>
            <a:picLocks noGrp="1" noChangeAspect="1"/>
          </p:cNvPicPr>
          <p:nvPr>
            <p:ph type="pic" sz="quarter" idx="12"/>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6853836" y="0"/>
            <a:ext cx="2290164" cy="5143500"/>
          </a:xfrm>
        </p:spPr>
      </p:pic>
      <p:sp>
        <p:nvSpPr>
          <p:cNvPr id="17" name="Content Placeholder 16">
            <a:extLst>
              <a:ext uri="{FF2B5EF4-FFF2-40B4-BE49-F238E27FC236}">
                <a16:creationId xmlns:a16="http://schemas.microsoft.com/office/drawing/2014/main" id="{0E94149B-62E7-AA6E-6693-B4C9061E6514}"/>
              </a:ext>
            </a:extLst>
          </p:cNvPr>
          <p:cNvSpPr>
            <a:spLocks noGrp="1"/>
          </p:cNvSpPr>
          <p:nvPr>
            <p:ph idx="1"/>
          </p:nvPr>
        </p:nvSpPr>
        <p:spPr>
          <a:xfrm>
            <a:off x="434637" y="873136"/>
            <a:ext cx="3816422" cy="3858853"/>
          </a:xfrm>
        </p:spPr>
        <p:txBody>
          <a:bodyPr>
            <a:normAutofit fontScale="92500" lnSpcReduction="20000"/>
          </a:bodyPr>
          <a:lstStyle/>
          <a:p>
            <a:pPr lvl="0"/>
            <a:r>
              <a:rPr lang="en-US" sz="2200" dirty="0"/>
              <a:t>Minimum 3 specimens per species per grid per year</a:t>
            </a:r>
          </a:p>
          <a:p>
            <a:pPr lvl="0"/>
            <a:endParaRPr lang="en-AU" sz="2200" dirty="0"/>
          </a:p>
          <a:p>
            <a:pPr lvl="0"/>
            <a:r>
              <a:rPr lang="en-US" sz="2200" dirty="0"/>
              <a:t>5,259 flowering time estimates after filtering</a:t>
            </a:r>
          </a:p>
          <a:p>
            <a:pPr lvl="0"/>
            <a:endParaRPr lang="en-AU" sz="2200" dirty="0"/>
          </a:p>
          <a:p>
            <a:pPr lvl="0"/>
            <a:r>
              <a:rPr lang="en-US" sz="2200" dirty="0"/>
              <a:t>Climate data alignment with Australian Gridded Climate Data v2</a:t>
            </a:r>
          </a:p>
          <a:p>
            <a:pPr lvl="1"/>
            <a:r>
              <a:rPr lang="en-US" sz="2200" dirty="0" err="1"/>
              <a:t>Köppen</a:t>
            </a:r>
            <a:r>
              <a:rPr lang="en-US" sz="2200" dirty="0"/>
              <a:t> climate zone boundaries</a:t>
            </a:r>
          </a:p>
          <a:p>
            <a:pPr lvl="0"/>
            <a:endParaRPr lang="en-AU" sz="2200" dirty="0"/>
          </a:p>
          <a:p>
            <a:pPr lvl="0"/>
            <a:r>
              <a:rPr lang="en-US" sz="2200" dirty="0"/>
              <a:t>Phylogenetic tree integration </a:t>
            </a:r>
            <a:r>
              <a:rPr lang="en-US" sz="1500" dirty="0"/>
              <a:t>(Ringelberg et al., 2023)</a:t>
            </a:r>
          </a:p>
          <a:p>
            <a:pPr lvl="0"/>
            <a:endParaRPr lang="en-US" sz="1700" dirty="0"/>
          </a:p>
          <a:p>
            <a:pPr marL="0" indent="0">
              <a:buNone/>
            </a:pPr>
            <a:r>
              <a:rPr lang="en-AU" sz="900" dirty="0"/>
              <a:t>Ringelberg, J. J., Koenen, E. J., Sauter, B., </a:t>
            </a:r>
            <a:r>
              <a:rPr lang="en-AU" sz="900" dirty="0" err="1"/>
              <a:t>Aebli</a:t>
            </a:r>
            <a:r>
              <a:rPr lang="en-AU" sz="900" dirty="0"/>
              <a:t>, A., Rando, J. G., </a:t>
            </a:r>
            <a:r>
              <a:rPr lang="en-AU" sz="900" dirty="0" err="1"/>
              <a:t>Iganci</a:t>
            </a:r>
            <a:r>
              <a:rPr lang="en-AU" sz="900" dirty="0"/>
              <a:t>, J. R., ... &amp; Hughes, C. E. (2023). Precipitation is the main axis of tropical plant phylogenetic turnover across space and time. </a:t>
            </a:r>
            <a:r>
              <a:rPr lang="en-AU" sz="900" i="1" dirty="0"/>
              <a:t>Science Advances</a:t>
            </a:r>
            <a:r>
              <a:rPr lang="en-AU" sz="900" dirty="0"/>
              <a:t>, </a:t>
            </a:r>
            <a:r>
              <a:rPr lang="en-AU" sz="900" i="1" dirty="0"/>
              <a:t>9</a:t>
            </a:r>
            <a:r>
              <a:rPr lang="en-AU" sz="900" dirty="0"/>
              <a:t>(7), eade4954.</a:t>
            </a:r>
          </a:p>
          <a:p>
            <a:pPr lvl="0"/>
            <a:endParaRPr lang="en-AU" sz="1700" dirty="0"/>
          </a:p>
        </p:txBody>
      </p:sp>
      <p:sp>
        <p:nvSpPr>
          <p:cNvPr id="16" name="Title 15">
            <a:extLst>
              <a:ext uri="{FF2B5EF4-FFF2-40B4-BE49-F238E27FC236}">
                <a16:creationId xmlns:a16="http://schemas.microsoft.com/office/drawing/2014/main" id="{B0C47A5B-818C-4AEA-3CEB-BC73B864CA29}"/>
              </a:ext>
            </a:extLst>
          </p:cNvPr>
          <p:cNvSpPr>
            <a:spLocks noGrp="1"/>
          </p:cNvSpPr>
          <p:nvPr>
            <p:ph type="title"/>
          </p:nvPr>
        </p:nvSpPr>
        <p:spPr>
          <a:xfrm>
            <a:off x="755576" y="233771"/>
            <a:ext cx="6336704" cy="639365"/>
          </a:xfrm>
        </p:spPr>
        <p:txBody>
          <a:bodyPr>
            <a:normAutofit/>
          </a:bodyPr>
          <a:lstStyle/>
          <a:p>
            <a:r>
              <a:rPr lang="en-AU" sz="2800" dirty="0"/>
              <a:t>Data preparation workflow</a:t>
            </a:r>
          </a:p>
        </p:txBody>
      </p:sp>
      <p:pic>
        <p:nvPicPr>
          <p:cNvPr id="2" name="Picture 1">
            <a:extLst>
              <a:ext uri="{FF2B5EF4-FFF2-40B4-BE49-F238E27FC236}">
                <a16:creationId xmlns:a16="http://schemas.microsoft.com/office/drawing/2014/main" id="{51492BF4-6019-D034-E685-DAE76905430B}"/>
              </a:ext>
            </a:extLst>
          </p:cNvPr>
          <p:cNvPicPr>
            <a:picLocks noChangeAspect="1"/>
          </p:cNvPicPr>
          <p:nvPr/>
        </p:nvPicPr>
        <p:blipFill>
          <a:blip r:embed="rId4"/>
          <a:stretch>
            <a:fillRect/>
          </a:stretch>
        </p:blipFill>
        <p:spPr>
          <a:xfrm>
            <a:off x="5327578" y="60946"/>
            <a:ext cx="3816422" cy="5021608"/>
          </a:xfrm>
          <a:prstGeom prst="rect">
            <a:avLst/>
          </a:prstGeom>
        </p:spPr>
      </p:pic>
    </p:spTree>
    <p:extLst>
      <p:ext uri="{BB962C8B-B14F-4D97-AF65-F5344CB8AC3E}">
        <p14:creationId xmlns:p14="http://schemas.microsoft.com/office/powerpoint/2010/main" val="14621941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D3FCC-B003-798E-67D4-8992DB31872F}"/>
            </a:ext>
          </a:extLst>
        </p:cNvPr>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45BD4B0E-A564-62B3-E363-ED52D688437D}"/>
              </a:ext>
            </a:extLst>
          </p:cNvPr>
          <p:cNvSpPr>
            <a:spLocks noGrp="1"/>
          </p:cNvSpPr>
          <p:nvPr>
            <p:ph idx="1"/>
          </p:nvPr>
        </p:nvSpPr>
        <p:spPr>
          <a:xfrm>
            <a:off x="381952" y="929163"/>
            <a:ext cx="4037647" cy="4162867"/>
          </a:xfrm>
        </p:spPr>
        <p:txBody>
          <a:bodyPr>
            <a:normAutofit/>
          </a:bodyPr>
          <a:lstStyle/>
          <a:p>
            <a:r>
              <a:rPr lang="en-US" sz="1800" dirty="0"/>
              <a:t>Bayesian hierarchical models with {brms} R pkg</a:t>
            </a:r>
          </a:p>
          <a:p>
            <a:pPr lvl="0"/>
            <a:endParaRPr lang="en-US" sz="1800" dirty="0"/>
          </a:p>
          <a:p>
            <a:pPr lvl="0"/>
            <a:r>
              <a:rPr lang="en-US" sz="1800" dirty="0"/>
              <a:t>Weakly informative priors + plausible initial values to help complex models converge + sample well</a:t>
            </a:r>
          </a:p>
          <a:p>
            <a:pPr lvl="0"/>
            <a:endParaRPr lang="en-US" sz="1800" dirty="0"/>
          </a:p>
          <a:p>
            <a:pPr lvl="0"/>
            <a:r>
              <a:rPr lang="en-US" sz="1800" dirty="0"/>
              <a:t>Good convergence</a:t>
            </a:r>
          </a:p>
          <a:p>
            <a:pPr lvl="1"/>
            <a:r>
              <a:rPr lang="en-US" sz="1400" dirty="0"/>
              <a:t>All R̂ &lt; 1.01</a:t>
            </a:r>
          </a:p>
          <a:p>
            <a:pPr lvl="1"/>
            <a:r>
              <a:rPr lang="en-US" sz="1400" dirty="0"/>
              <a:t>Effective sample sizes &gt; 1000</a:t>
            </a:r>
          </a:p>
          <a:p>
            <a:pPr lvl="1"/>
            <a:r>
              <a:rPr lang="en-US" sz="1400" dirty="0"/>
              <a:t>Trace plots looked good</a:t>
            </a:r>
          </a:p>
          <a:p>
            <a:pPr lvl="0"/>
            <a:endParaRPr lang="en-US" sz="1800" dirty="0"/>
          </a:p>
          <a:p>
            <a:pPr lvl="0"/>
            <a:r>
              <a:rPr lang="en-US" sz="1800" dirty="0"/>
              <a:t>Posterior predictive checks confirmed model adequacy</a:t>
            </a:r>
          </a:p>
        </p:txBody>
      </p:sp>
      <p:sp>
        <p:nvSpPr>
          <p:cNvPr id="16" name="Title 15">
            <a:extLst>
              <a:ext uri="{FF2B5EF4-FFF2-40B4-BE49-F238E27FC236}">
                <a16:creationId xmlns:a16="http://schemas.microsoft.com/office/drawing/2014/main" id="{ABD8940B-9642-B51B-8D18-558806A96909}"/>
              </a:ext>
            </a:extLst>
          </p:cNvPr>
          <p:cNvSpPr>
            <a:spLocks noGrp="1"/>
          </p:cNvSpPr>
          <p:nvPr>
            <p:ph type="title"/>
          </p:nvPr>
        </p:nvSpPr>
        <p:spPr>
          <a:xfrm>
            <a:off x="755576" y="233771"/>
            <a:ext cx="6336704" cy="639365"/>
          </a:xfrm>
        </p:spPr>
        <p:txBody>
          <a:bodyPr>
            <a:normAutofit/>
          </a:bodyPr>
          <a:lstStyle/>
          <a:p>
            <a:r>
              <a:rPr lang="en-AU" sz="2400" dirty="0"/>
              <a:t>Model Implementation &amp; Diagnostics</a:t>
            </a:r>
          </a:p>
        </p:txBody>
      </p:sp>
      <p:sp>
        <p:nvSpPr>
          <p:cNvPr id="2" name="AutoShape 2">
            <a:extLst>
              <a:ext uri="{FF2B5EF4-FFF2-40B4-BE49-F238E27FC236}">
                <a16:creationId xmlns:a16="http://schemas.microsoft.com/office/drawing/2014/main" id="{4825C009-DF6B-54EB-4148-4BF3673C88C0}"/>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a:extLst>
              <a:ext uri="{FF2B5EF4-FFF2-40B4-BE49-F238E27FC236}">
                <a16:creationId xmlns:a16="http://schemas.microsoft.com/office/drawing/2014/main" id="{13C9D059-CDCF-C678-5B15-FC73219BE900}"/>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631F0B69-07A0-20AD-DBB2-A1428220D4E4}"/>
              </a:ext>
            </a:extLst>
          </p:cNvPr>
          <p:cNvPicPr>
            <a:picLocks noChangeAspect="1"/>
          </p:cNvPicPr>
          <p:nvPr/>
        </p:nvPicPr>
        <p:blipFill>
          <a:blip r:embed="rId3"/>
          <a:stretch>
            <a:fillRect/>
          </a:stretch>
        </p:blipFill>
        <p:spPr>
          <a:xfrm>
            <a:off x="4724400" y="718262"/>
            <a:ext cx="4672841" cy="4214337"/>
          </a:xfrm>
          <a:prstGeom prst="rect">
            <a:avLst/>
          </a:prstGeom>
        </p:spPr>
      </p:pic>
    </p:spTree>
    <p:extLst>
      <p:ext uri="{BB962C8B-B14F-4D97-AF65-F5344CB8AC3E}">
        <p14:creationId xmlns:p14="http://schemas.microsoft.com/office/powerpoint/2010/main" val="166935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15B5C-BE1E-07B5-69A7-1FD8BA3E4010}"/>
            </a:ext>
          </a:extLst>
        </p:cNvPr>
        <p:cNvGrpSpPr/>
        <p:nvPr/>
      </p:nvGrpSpPr>
      <p:grpSpPr>
        <a:xfrm>
          <a:off x="0" y="0"/>
          <a:ext cx="0" cy="0"/>
          <a:chOff x="0" y="0"/>
          <a:chExt cx="0" cy="0"/>
        </a:xfrm>
      </p:grpSpPr>
      <p:pic>
        <p:nvPicPr>
          <p:cNvPr id="32" name="Picture Placeholder 31" descr="A picture containing several&#10;&#10;Description automatically generated">
            <a:extLst>
              <a:ext uri="{FF2B5EF4-FFF2-40B4-BE49-F238E27FC236}">
                <a16:creationId xmlns:a16="http://schemas.microsoft.com/office/drawing/2014/main" id="{08CD296E-27EF-8F46-F9BC-2F3BCC275FA2}"/>
              </a:ext>
            </a:extLst>
          </p:cNvPr>
          <p:cNvPicPr>
            <a:picLocks noGrp="1" noChangeAspect="1"/>
          </p:cNvPicPr>
          <p:nvPr>
            <p:ph type="pic" sz="quarter" idx="12"/>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6853836" y="0"/>
            <a:ext cx="2290164" cy="5143500"/>
          </a:xfrm>
        </p:spPr>
      </p:pic>
      <p:sp>
        <p:nvSpPr>
          <p:cNvPr id="17" name="Content Placeholder 16">
            <a:extLst>
              <a:ext uri="{FF2B5EF4-FFF2-40B4-BE49-F238E27FC236}">
                <a16:creationId xmlns:a16="http://schemas.microsoft.com/office/drawing/2014/main" id="{E36DAF5E-6F4C-B403-0BAA-6B86CAC991AD}"/>
              </a:ext>
            </a:extLst>
          </p:cNvPr>
          <p:cNvSpPr>
            <a:spLocks noGrp="1"/>
          </p:cNvSpPr>
          <p:nvPr>
            <p:ph idx="1"/>
          </p:nvPr>
        </p:nvSpPr>
        <p:spPr>
          <a:xfrm>
            <a:off x="252028" y="916710"/>
            <a:ext cx="3816422" cy="4022597"/>
          </a:xfrm>
        </p:spPr>
        <p:txBody>
          <a:bodyPr>
            <a:normAutofit fontScale="92500" lnSpcReduction="20000"/>
          </a:bodyPr>
          <a:lstStyle/>
          <a:p>
            <a:pPr lvl="0"/>
            <a:r>
              <a:rPr lang="en-US" sz="1800" dirty="0"/>
              <a:t>Documented shifts globally, but mostly focused on Northern temperate systems</a:t>
            </a:r>
          </a:p>
          <a:p>
            <a:pPr lvl="0"/>
            <a:endParaRPr lang="en-US" sz="1800" dirty="0"/>
          </a:p>
          <a:p>
            <a:pPr lvl="0"/>
            <a:r>
              <a:rPr lang="en-US" sz="1800" dirty="0"/>
              <a:t>Limited continental-scale, multi-species analyses</a:t>
            </a:r>
          </a:p>
          <a:p>
            <a:pPr lvl="0"/>
            <a:endParaRPr lang="en-AU" sz="1800" dirty="0"/>
          </a:p>
          <a:p>
            <a:pPr lvl="0"/>
            <a:r>
              <a:rPr lang="en-US" sz="1800" dirty="0"/>
              <a:t>Few studies combine temporal depth with broad spatial extent</a:t>
            </a:r>
          </a:p>
          <a:p>
            <a:pPr lvl="0"/>
            <a:endParaRPr lang="en-AU" sz="1800" dirty="0"/>
          </a:p>
          <a:p>
            <a:pPr lvl="0"/>
            <a:r>
              <a:rPr lang="en-US" sz="1800" dirty="0"/>
              <a:t>Lack of robust statistical approaches for complex phenological data</a:t>
            </a:r>
          </a:p>
          <a:p>
            <a:pPr lvl="1"/>
            <a:r>
              <a:rPr lang="en-US" sz="1400" dirty="0"/>
              <a:t>Circular outcome variables</a:t>
            </a:r>
          </a:p>
          <a:p>
            <a:pPr lvl="1"/>
            <a:r>
              <a:rPr lang="en-US" sz="1400" dirty="0"/>
              <a:t>Accounting for evolutionary relatedness (phylogenetic trees)</a:t>
            </a:r>
          </a:p>
          <a:p>
            <a:pPr lvl="0"/>
            <a:endParaRPr lang="en-AU" sz="1800" dirty="0"/>
          </a:p>
          <a:p>
            <a:pPr lvl="0"/>
            <a:r>
              <a:rPr lang="en-US" sz="1800" dirty="0"/>
              <a:t>Southern hemisphere systems underrepresented</a:t>
            </a:r>
            <a:endParaRPr lang="en-AU" sz="1800" dirty="0"/>
          </a:p>
        </p:txBody>
      </p:sp>
      <p:sp>
        <p:nvSpPr>
          <p:cNvPr id="16" name="Title 15">
            <a:extLst>
              <a:ext uri="{FF2B5EF4-FFF2-40B4-BE49-F238E27FC236}">
                <a16:creationId xmlns:a16="http://schemas.microsoft.com/office/drawing/2014/main" id="{154CA4E8-4CCC-34B3-A6AA-33C58F9449DD}"/>
              </a:ext>
            </a:extLst>
          </p:cNvPr>
          <p:cNvSpPr>
            <a:spLocks noGrp="1"/>
          </p:cNvSpPr>
          <p:nvPr>
            <p:ph type="title"/>
          </p:nvPr>
        </p:nvSpPr>
        <p:spPr>
          <a:xfrm>
            <a:off x="755576" y="277345"/>
            <a:ext cx="6336704" cy="639365"/>
          </a:xfrm>
        </p:spPr>
        <p:txBody>
          <a:bodyPr>
            <a:normAutofit/>
          </a:bodyPr>
          <a:lstStyle/>
          <a:p>
            <a:r>
              <a:rPr lang="en-AU" sz="2400" dirty="0"/>
              <a:t>Phenology &amp; Climate Research – what’s missing?</a:t>
            </a:r>
          </a:p>
        </p:txBody>
      </p:sp>
      <p:pic>
        <p:nvPicPr>
          <p:cNvPr id="5" name="Picture 4">
            <a:extLst>
              <a:ext uri="{FF2B5EF4-FFF2-40B4-BE49-F238E27FC236}">
                <a16:creationId xmlns:a16="http://schemas.microsoft.com/office/drawing/2014/main" id="{BF1D679E-A675-4B38-BB25-E08BF5E05974}"/>
              </a:ext>
            </a:extLst>
          </p:cNvPr>
          <p:cNvPicPr>
            <a:picLocks noChangeAspect="1"/>
          </p:cNvPicPr>
          <p:nvPr/>
        </p:nvPicPr>
        <p:blipFill>
          <a:blip r:embed="rId4"/>
          <a:stretch>
            <a:fillRect/>
          </a:stretch>
        </p:blipFill>
        <p:spPr>
          <a:xfrm>
            <a:off x="4211959" y="1024606"/>
            <a:ext cx="4920119" cy="3397225"/>
          </a:xfrm>
          <a:prstGeom prst="rect">
            <a:avLst/>
          </a:prstGeom>
        </p:spPr>
      </p:pic>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D6728655-E4F9-55E4-4C98-968E0246B601}"/>
                  </a:ext>
                </a:extLst>
              </p14:cNvPr>
              <p14:cNvContentPartPr/>
              <p14:nvPr/>
            </p14:nvContentPartPr>
            <p14:xfrm>
              <a:off x="4240559" y="4064162"/>
              <a:ext cx="3605760" cy="127080"/>
            </p14:xfrm>
          </p:contentPart>
        </mc:Choice>
        <mc:Fallback xmlns="">
          <p:pic>
            <p:nvPicPr>
              <p:cNvPr id="8" name="Ink 7">
                <a:extLst>
                  <a:ext uri="{FF2B5EF4-FFF2-40B4-BE49-F238E27FC236}">
                    <a16:creationId xmlns:a16="http://schemas.microsoft.com/office/drawing/2014/main" id="{D6728655-E4F9-55E4-4C98-968E0246B601}"/>
                  </a:ext>
                </a:extLst>
              </p:cNvPr>
              <p:cNvPicPr/>
              <p:nvPr/>
            </p:nvPicPr>
            <p:blipFill>
              <a:blip r:embed="rId6"/>
              <a:stretch>
                <a:fillRect/>
              </a:stretch>
            </p:blipFill>
            <p:spPr>
              <a:xfrm>
                <a:off x="4186559" y="3956162"/>
                <a:ext cx="3713400" cy="342720"/>
              </a:xfrm>
              <a:prstGeom prst="rect">
                <a:avLst/>
              </a:prstGeom>
            </p:spPr>
          </p:pic>
        </mc:Fallback>
      </mc:AlternateContent>
    </p:spTree>
    <p:extLst>
      <p:ext uri="{BB962C8B-B14F-4D97-AF65-F5344CB8AC3E}">
        <p14:creationId xmlns:p14="http://schemas.microsoft.com/office/powerpoint/2010/main" val="309857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FB868-80D1-E5F4-1914-EC92A5E190C4}"/>
            </a:ext>
          </a:extLst>
        </p:cNvPr>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60618890-5671-652D-CC68-0AD63ADAE012}"/>
              </a:ext>
            </a:extLst>
          </p:cNvPr>
          <p:cNvSpPr>
            <a:spLocks noGrp="1"/>
          </p:cNvSpPr>
          <p:nvPr>
            <p:ph idx="1"/>
          </p:nvPr>
        </p:nvSpPr>
        <p:spPr>
          <a:xfrm>
            <a:off x="170121" y="873136"/>
            <a:ext cx="3105735" cy="4162867"/>
          </a:xfrm>
        </p:spPr>
        <p:txBody>
          <a:bodyPr>
            <a:normAutofit/>
          </a:bodyPr>
          <a:lstStyle/>
          <a:p>
            <a:r>
              <a:rPr lang="en-US" sz="1800" dirty="0"/>
              <a:t>Weakly informative priors &amp; plausible initial values selected iteratively to help with convergence</a:t>
            </a:r>
          </a:p>
          <a:p>
            <a:endParaRPr lang="en-US" sz="1800" dirty="0"/>
          </a:p>
          <a:p>
            <a:r>
              <a:rPr lang="en-US" sz="1800" dirty="0"/>
              <a:t>Convergence challenging with complex model structure, circular outcome variable, autocorrelation terms</a:t>
            </a:r>
          </a:p>
          <a:p>
            <a:endParaRPr lang="en-US" sz="1800" dirty="0"/>
          </a:p>
          <a:p>
            <a:r>
              <a:rPr lang="en-US" sz="1800" dirty="0"/>
              <a:t>Remaining step for supplementary materials:  	    </a:t>
            </a:r>
            <a:r>
              <a:rPr lang="en-US" sz="1800" b="1" dirty="0"/>
              <a:t>prior sensitivity analysis</a:t>
            </a:r>
            <a:r>
              <a:rPr lang="en-US" sz="1800" dirty="0"/>
              <a:t> for final main model</a:t>
            </a:r>
          </a:p>
        </p:txBody>
      </p:sp>
      <p:sp>
        <p:nvSpPr>
          <p:cNvPr id="16" name="Title 15">
            <a:extLst>
              <a:ext uri="{FF2B5EF4-FFF2-40B4-BE49-F238E27FC236}">
                <a16:creationId xmlns:a16="http://schemas.microsoft.com/office/drawing/2014/main" id="{92E206BE-7070-14A4-E77F-B1E6EDFFB9ED}"/>
              </a:ext>
            </a:extLst>
          </p:cNvPr>
          <p:cNvSpPr>
            <a:spLocks noGrp="1"/>
          </p:cNvSpPr>
          <p:nvPr>
            <p:ph type="title"/>
          </p:nvPr>
        </p:nvSpPr>
        <p:spPr>
          <a:xfrm>
            <a:off x="755576" y="233771"/>
            <a:ext cx="6336704" cy="639365"/>
          </a:xfrm>
        </p:spPr>
        <p:txBody>
          <a:bodyPr>
            <a:normAutofit/>
          </a:bodyPr>
          <a:lstStyle/>
          <a:p>
            <a:r>
              <a:rPr lang="en-AU" sz="2400" dirty="0"/>
              <a:t>Model Details</a:t>
            </a:r>
          </a:p>
        </p:txBody>
      </p:sp>
      <p:sp>
        <p:nvSpPr>
          <p:cNvPr id="2" name="AutoShape 2">
            <a:extLst>
              <a:ext uri="{FF2B5EF4-FFF2-40B4-BE49-F238E27FC236}">
                <a16:creationId xmlns:a16="http://schemas.microsoft.com/office/drawing/2014/main" id="{CC512931-7054-4588-20CD-53552B643E44}"/>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a:extLst>
              <a:ext uri="{FF2B5EF4-FFF2-40B4-BE49-F238E27FC236}">
                <a16:creationId xmlns:a16="http://schemas.microsoft.com/office/drawing/2014/main" id="{F7356E7E-A3F1-86CA-D327-44FFC7298330}"/>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68BBF2C6-6D6A-F7DC-7D96-F7D079A0F7C7}"/>
              </a:ext>
            </a:extLst>
          </p:cNvPr>
          <p:cNvPicPr>
            <a:picLocks noChangeAspect="1"/>
          </p:cNvPicPr>
          <p:nvPr/>
        </p:nvPicPr>
        <p:blipFill>
          <a:blip r:embed="rId3"/>
          <a:stretch>
            <a:fillRect/>
          </a:stretch>
        </p:blipFill>
        <p:spPr>
          <a:xfrm>
            <a:off x="4021913" y="252442"/>
            <a:ext cx="4951966" cy="2342042"/>
          </a:xfrm>
          <a:prstGeom prst="rect">
            <a:avLst/>
          </a:prstGeom>
        </p:spPr>
      </p:pic>
      <p:pic>
        <p:nvPicPr>
          <p:cNvPr id="7" name="Picture 6">
            <a:extLst>
              <a:ext uri="{FF2B5EF4-FFF2-40B4-BE49-F238E27FC236}">
                <a16:creationId xmlns:a16="http://schemas.microsoft.com/office/drawing/2014/main" id="{CF66487A-30E2-DEBA-76AF-C9E7DE36AE76}"/>
              </a:ext>
            </a:extLst>
          </p:cNvPr>
          <p:cNvPicPr>
            <a:picLocks noChangeAspect="1"/>
          </p:cNvPicPr>
          <p:nvPr/>
        </p:nvPicPr>
        <p:blipFill>
          <a:blip r:embed="rId4"/>
          <a:stretch>
            <a:fillRect/>
          </a:stretch>
        </p:blipFill>
        <p:spPr>
          <a:xfrm>
            <a:off x="3744366" y="2655589"/>
            <a:ext cx="5398368" cy="864641"/>
          </a:xfrm>
          <a:prstGeom prst="rect">
            <a:avLst/>
          </a:prstGeom>
        </p:spPr>
      </p:pic>
      <p:pic>
        <p:nvPicPr>
          <p:cNvPr id="8" name="Picture 7">
            <a:extLst>
              <a:ext uri="{FF2B5EF4-FFF2-40B4-BE49-F238E27FC236}">
                <a16:creationId xmlns:a16="http://schemas.microsoft.com/office/drawing/2014/main" id="{B625AAC8-62FB-03E2-2C68-583F926DBD9D}"/>
              </a:ext>
            </a:extLst>
          </p:cNvPr>
          <p:cNvPicPr>
            <a:picLocks noChangeAspect="1"/>
          </p:cNvPicPr>
          <p:nvPr/>
        </p:nvPicPr>
        <p:blipFill>
          <a:blip r:embed="rId5"/>
          <a:stretch>
            <a:fillRect/>
          </a:stretch>
        </p:blipFill>
        <p:spPr>
          <a:xfrm>
            <a:off x="3967127" y="3604888"/>
            <a:ext cx="5006752" cy="1071620"/>
          </a:xfrm>
          <a:prstGeom prst="rect">
            <a:avLst/>
          </a:prstGeom>
        </p:spPr>
      </p:pic>
    </p:spTree>
    <p:extLst>
      <p:ext uri="{BB962C8B-B14F-4D97-AF65-F5344CB8AC3E}">
        <p14:creationId xmlns:p14="http://schemas.microsoft.com/office/powerpoint/2010/main" val="26365206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3B169-794D-A696-391F-0C57204262CA}"/>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270BC12D-33E6-DED9-E3F1-8EDFC565195A}"/>
              </a:ext>
            </a:extLst>
          </p:cNvPr>
          <p:cNvSpPr>
            <a:spLocks noGrp="1"/>
          </p:cNvSpPr>
          <p:nvPr>
            <p:ph type="title"/>
          </p:nvPr>
        </p:nvSpPr>
        <p:spPr>
          <a:xfrm>
            <a:off x="755576" y="186346"/>
            <a:ext cx="7416824" cy="695392"/>
          </a:xfrm>
        </p:spPr>
        <p:txBody>
          <a:bodyPr>
            <a:noAutofit/>
          </a:bodyPr>
          <a:lstStyle/>
          <a:p>
            <a:r>
              <a:rPr lang="en-AU" sz="3200" dirty="0"/>
              <a:t>Limitations &amp; Future Directions</a:t>
            </a:r>
            <a:endParaRPr lang="en-AU" sz="1800" dirty="0"/>
          </a:p>
        </p:txBody>
      </p:sp>
      <p:sp>
        <p:nvSpPr>
          <p:cNvPr id="2" name="AutoShape 2">
            <a:extLst>
              <a:ext uri="{FF2B5EF4-FFF2-40B4-BE49-F238E27FC236}">
                <a16:creationId xmlns:a16="http://schemas.microsoft.com/office/drawing/2014/main" id="{8E1889EB-2D8B-B2AE-2FA9-CE05865DB7BA}"/>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a:extLst>
              <a:ext uri="{FF2B5EF4-FFF2-40B4-BE49-F238E27FC236}">
                <a16:creationId xmlns:a16="http://schemas.microsoft.com/office/drawing/2014/main" id="{703CFED6-6C65-43FC-89E2-11B26206CCC3}"/>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Content Placeholder 16">
            <a:extLst>
              <a:ext uri="{FF2B5EF4-FFF2-40B4-BE49-F238E27FC236}">
                <a16:creationId xmlns:a16="http://schemas.microsoft.com/office/drawing/2014/main" id="{482E6C3F-4705-08FE-6983-7F2D47B7FE48}"/>
              </a:ext>
            </a:extLst>
          </p:cNvPr>
          <p:cNvSpPr>
            <a:spLocks noGrp="1"/>
          </p:cNvSpPr>
          <p:nvPr>
            <p:ph idx="1"/>
          </p:nvPr>
        </p:nvSpPr>
        <p:spPr>
          <a:xfrm>
            <a:off x="379985" y="807461"/>
            <a:ext cx="4344415" cy="4138178"/>
          </a:xfrm>
        </p:spPr>
        <p:txBody>
          <a:bodyPr>
            <a:normAutofit fontScale="70000" lnSpcReduction="20000"/>
          </a:bodyPr>
          <a:lstStyle/>
          <a:p>
            <a:pPr marL="0" indent="0">
              <a:buNone/>
            </a:pPr>
            <a:r>
              <a:rPr lang="en-AU" b="1" dirty="0"/>
              <a:t>Limitations</a:t>
            </a:r>
            <a:r>
              <a:rPr lang="en-AU" dirty="0"/>
              <a:t>:</a:t>
            </a:r>
          </a:p>
          <a:p>
            <a:pPr marL="0" indent="0">
              <a:buNone/>
            </a:pPr>
            <a:r>
              <a:rPr lang="en-AU" dirty="0"/>
              <a:t>• Coarse sensitivity metrics: Fixed increments (2°C, 100mm) don't reflect local variation</a:t>
            </a:r>
          </a:p>
          <a:p>
            <a:pPr marL="0" indent="0">
              <a:buNone/>
            </a:pPr>
            <a:r>
              <a:rPr lang="en-AU" dirty="0"/>
              <a:t>• Model not designed to study variation in shape of response between species – requires different data scope + modelling approach</a:t>
            </a:r>
          </a:p>
          <a:p>
            <a:pPr marL="0" indent="0">
              <a:buNone/>
            </a:pPr>
            <a:endParaRPr lang="en-AU" dirty="0"/>
          </a:p>
          <a:p>
            <a:pPr marL="0" indent="0">
              <a:buNone/>
            </a:pPr>
            <a:endParaRPr lang="en-AU" dirty="0"/>
          </a:p>
          <a:p>
            <a:pPr marL="0" indent="0">
              <a:buNone/>
            </a:pPr>
            <a:r>
              <a:rPr lang="en-AU" b="1" dirty="0"/>
              <a:t>Future Directions</a:t>
            </a:r>
            <a:r>
              <a:rPr lang="en-AU" dirty="0"/>
              <a:t>:</a:t>
            </a:r>
          </a:p>
          <a:p>
            <a:pPr marL="0" indent="0">
              <a:buNone/>
            </a:pPr>
            <a:r>
              <a:rPr lang="en-AU" dirty="0"/>
              <a:t>• Locally-tailored metrics: Scale sensitivity estimates to regional climate variation (CMIP6 projections)</a:t>
            </a:r>
          </a:p>
          <a:p>
            <a:pPr marL="0" indent="0">
              <a:buNone/>
            </a:pPr>
            <a:r>
              <a:rPr lang="en-AU" dirty="0"/>
              <a:t>• Expanded taxonomic scope: Apply framework to other plant groups</a:t>
            </a:r>
          </a:p>
          <a:p>
            <a:pPr marL="0" indent="0">
              <a:buNone/>
            </a:pPr>
            <a:r>
              <a:rPr lang="en-AU" dirty="0"/>
              <a:t>• Computer vision / ML pipelines to extract reproductive features from herbarium images at scale</a:t>
            </a:r>
          </a:p>
          <a:p>
            <a:pPr marL="0" indent="0">
              <a:buNone/>
            </a:pPr>
            <a:endParaRPr lang="en-AU" dirty="0"/>
          </a:p>
        </p:txBody>
      </p:sp>
      <p:pic>
        <p:nvPicPr>
          <p:cNvPr id="15362" name="Picture 2" descr="Acacia blossom">
            <a:extLst>
              <a:ext uri="{FF2B5EF4-FFF2-40B4-BE49-F238E27FC236}">
                <a16:creationId xmlns:a16="http://schemas.microsoft.com/office/drawing/2014/main" id="{BB3D683F-42DB-28DA-2538-EBBD67290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5641" y="827603"/>
            <a:ext cx="3158152" cy="2048947"/>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Acacia tree and flowers">
            <a:extLst>
              <a:ext uri="{FF2B5EF4-FFF2-40B4-BE49-F238E27FC236}">
                <a16:creationId xmlns:a16="http://schemas.microsoft.com/office/drawing/2014/main" id="{78900B0E-63AF-E8AB-2703-6DFFCF2F19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5640" y="2876550"/>
            <a:ext cx="3158151" cy="2080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5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7010A-AA6F-BE4A-5AEC-23CE9A139F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D93ABF-4553-2090-7E5A-89C4E188E23B}"/>
              </a:ext>
            </a:extLst>
          </p:cNvPr>
          <p:cNvSpPr>
            <a:spLocks noGrp="1"/>
          </p:cNvSpPr>
          <p:nvPr>
            <p:ph type="title"/>
          </p:nvPr>
        </p:nvSpPr>
        <p:spPr>
          <a:xfrm>
            <a:off x="778994" y="253684"/>
            <a:ext cx="8640960" cy="639365"/>
          </a:xfrm>
        </p:spPr>
        <p:txBody>
          <a:bodyPr>
            <a:noAutofit/>
          </a:bodyPr>
          <a:lstStyle/>
          <a:p>
            <a:r>
              <a:rPr lang="en-AU" sz="2000" b="1" i="1" dirty="0">
                <a:solidFill>
                  <a:schemeClr val="accent1">
                    <a:lumMod val="75000"/>
                  </a:schemeClr>
                </a:solidFill>
              </a:rPr>
              <a:t>Climate Projections &amp; Forecasting Future Flowering Phenology</a:t>
            </a:r>
          </a:p>
        </p:txBody>
      </p:sp>
      <p:sp>
        <p:nvSpPr>
          <p:cNvPr id="3" name="TextBox 2">
            <a:extLst>
              <a:ext uri="{FF2B5EF4-FFF2-40B4-BE49-F238E27FC236}">
                <a16:creationId xmlns:a16="http://schemas.microsoft.com/office/drawing/2014/main" id="{FADAFEA5-534A-81D7-E903-E8BDE00D9D79}"/>
              </a:ext>
            </a:extLst>
          </p:cNvPr>
          <p:cNvSpPr txBox="1"/>
          <p:nvPr/>
        </p:nvSpPr>
        <p:spPr>
          <a:xfrm>
            <a:off x="899592" y="5153895"/>
            <a:ext cx="6922088" cy="261610"/>
          </a:xfrm>
          <a:prstGeom prst="rect">
            <a:avLst/>
          </a:prstGeom>
          <a:noFill/>
        </p:spPr>
        <p:txBody>
          <a:bodyPr wrap="none" rtlCol="0">
            <a:spAutoFit/>
          </a:bodyPr>
          <a:lstStyle/>
          <a:p>
            <a:r>
              <a:rPr lang="en-US" sz="1100" dirty="0"/>
              <a:t>https://</a:t>
            </a:r>
            <a:r>
              <a:rPr lang="en-US" sz="1100" dirty="0" err="1"/>
              <a:t>agupubs.onlinelibrary.wiley.com</a:t>
            </a:r>
            <a:r>
              <a:rPr lang="en-US" sz="1100" dirty="0"/>
              <a:t>/</a:t>
            </a:r>
            <a:r>
              <a:rPr lang="en-US" sz="1100" dirty="0" err="1"/>
              <a:t>cms</a:t>
            </a:r>
            <a:r>
              <a:rPr lang="en-US" sz="1100" dirty="0"/>
              <a:t>/asset/20bf6409-5b6d-4115-81b4-0eefff00d804/eft2648-fig-0011-m.jpg</a:t>
            </a:r>
          </a:p>
        </p:txBody>
      </p:sp>
      <p:pic>
        <p:nvPicPr>
          <p:cNvPr id="3076" name="Picture 4">
            <a:extLst>
              <a:ext uri="{FF2B5EF4-FFF2-40B4-BE49-F238E27FC236}">
                <a16:creationId xmlns:a16="http://schemas.microsoft.com/office/drawing/2014/main" id="{09F04EF0-7EF8-2996-C9FD-9C4A06448C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203" y="915567"/>
            <a:ext cx="4622272" cy="36078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6D040EA-DF8C-2C79-E01A-4E5DB48483F1}"/>
              </a:ext>
            </a:extLst>
          </p:cNvPr>
          <p:cNvSpPr txBox="1"/>
          <p:nvPr/>
        </p:nvSpPr>
        <p:spPr>
          <a:xfrm>
            <a:off x="5436096" y="943914"/>
            <a:ext cx="3456384" cy="4031873"/>
          </a:xfrm>
          <a:prstGeom prst="rect">
            <a:avLst/>
          </a:prstGeom>
          <a:noFill/>
        </p:spPr>
        <p:txBody>
          <a:bodyPr wrap="square" rtlCol="0">
            <a:spAutoFit/>
          </a:bodyPr>
          <a:lstStyle/>
          <a:p>
            <a:r>
              <a:rPr lang="en-US" sz="1600" dirty="0"/>
              <a:t>Collaboration with Environment RU – Michael Grose &amp; Damien Irving</a:t>
            </a:r>
          </a:p>
          <a:p>
            <a:endParaRPr lang="en-US" sz="1600" dirty="0"/>
          </a:p>
          <a:p>
            <a:r>
              <a:rPr lang="en-US" sz="1600" dirty="0"/>
              <a:t>CMIP6 Climate projections models – regionally scaled &amp; tailored</a:t>
            </a:r>
          </a:p>
          <a:p>
            <a:endParaRPr lang="en-US" sz="1600" dirty="0"/>
          </a:p>
          <a:p>
            <a:pPr marL="285743" indent="-285743">
              <a:buFont typeface="Arial" panose="020B0604020202020204" pitchFamily="34" charset="0"/>
              <a:buChar char="•"/>
            </a:pPr>
            <a:r>
              <a:rPr lang="en-US" sz="1600" dirty="0"/>
              <a:t>What are the expected effects of projected changes in rainfall and temperature, across different climate change scenarios and time horizons?</a:t>
            </a:r>
          </a:p>
          <a:p>
            <a:pPr marL="285743" indent="-285743">
              <a:buFont typeface="Arial" panose="020B0604020202020204" pitchFamily="34" charset="0"/>
              <a:buChar char="•"/>
            </a:pPr>
            <a:endParaRPr lang="en-US" sz="1600" dirty="0"/>
          </a:p>
          <a:p>
            <a:pPr marL="285743" indent="-285743">
              <a:buFont typeface="Arial" panose="020B0604020202020204" pitchFamily="34" charset="0"/>
              <a:buChar char="•"/>
            </a:pPr>
            <a:r>
              <a:rPr lang="en-US" sz="1600" dirty="0"/>
              <a:t>What are the downstream impacts this will have on Australian ecosystems and biodiversity?</a:t>
            </a:r>
            <a:br>
              <a:rPr lang="en-US" sz="1600" dirty="0"/>
            </a:br>
            <a:endParaRPr lang="en-US" sz="1600" dirty="0"/>
          </a:p>
        </p:txBody>
      </p:sp>
    </p:spTree>
    <p:extLst>
      <p:ext uri="{BB962C8B-B14F-4D97-AF65-F5344CB8AC3E}">
        <p14:creationId xmlns:p14="http://schemas.microsoft.com/office/powerpoint/2010/main" val="34782278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C63C3-E588-BDF3-D68B-649BC378123B}"/>
            </a:ext>
          </a:extLst>
        </p:cNvPr>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F3F3222F-5B46-47D5-3DAD-D90C696F23A1}"/>
              </a:ext>
            </a:extLst>
          </p:cNvPr>
          <p:cNvSpPr>
            <a:spLocks noGrp="1"/>
          </p:cNvSpPr>
          <p:nvPr>
            <p:ph idx="1"/>
          </p:nvPr>
        </p:nvSpPr>
        <p:spPr>
          <a:xfrm>
            <a:off x="381953" y="929163"/>
            <a:ext cx="3325951" cy="3858853"/>
          </a:xfrm>
        </p:spPr>
        <p:txBody>
          <a:bodyPr>
            <a:normAutofit fontScale="77500" lnSpcReduction="20000"/>
          </a:bodyPr>
          <a:lstStyle/>
          <a:p>
            <a:pPr marL="0" indent="0">
              <a:buNone/>
            </a:pPr>
            <a:r>
              <a:rPr lang="en-US" b="1" dirty="0"/>
              <a:t>Dramatic Differences Among Species</a:t>
            </a:r>
          </a:p>
          <a:p>
            <a:pPr marL="0" indent="0">
              <a:buNone/>
            </a:pPr>
            <a:endParaRPr lang="en-AU" dirty="0"/>
          </a:p>
          <a:p>
            <a:pPr lvl="0"/>
            <a:r>
              <a:rPr lang="en-US" dirty="0"/>
              <a:t>Temperature: some species expected shift &gt;10 days per 2°C</a:t>
            </a:r>
          </a:p>
          <a:p>
            <a:pPr lvl="0"/>
            <a:endParaRPr lang="en-AU" dirty="0"/>
          </a:p>
          <a:p>
            <a:pPr lvl="0"/>
            <a:r>
              <a:rPr lang="en-US" dirty="0"/>
              <a:t>Rainfall: responses range from -2.6 to +4.6 days per 100mm</a:t>
            </a:r>
          </a:p>
          <a:p>
            <a:pPr lvl="0"/>
            <a:endParaRPr lang="en-AU" dirty="0"/>
          </a:p>
          <a:p>
            <a:pPr lvl="0"/>
            <a:r>
              <a:rPr lang="en-US" dirty="0"/>
              <a:t>Strong phylogenetic clustering of sensitivity</a:t>
            </a:r>
          </a:p>
          <a:p>
            <a:pPr lvl="0"/>
            <a:endParaRPr lang="en-AU" dirty="0"/>
          </a:p>
          <a:p>
            <a:pPr lvl="0"/>
            <a:r>
              <a:rPr lang="en-US" dirty="0"/>
              <a:t>Different species show diverse response patterns</a:t>
            </a:r>
            <a:endParaRPr lang="en-AU" dirty="0"/>
          </a:p>
        </p:txBody>
      </p:sp>
      <p:sp>
        <p:nvSpPr>
          <p:cNvPr id="16" name="Title 15">
            <a:extLst>
              <a:ext uri="{FF2B5EF4-FFF2-40B4-BE49-F238E27FC236}">
                <a16:creationId xmlns:a16="http://schemas.microsoft.com/office/drawing/2014/main" id="{0C251108-5FEE-76B5-E7F6-1F5535F2D99A}"/>
              </a:ext>
            </a:extLst>
          </p:cNvPr>
          <p:cNvSpPr>
            <a:spLocks noGrp="1"/>
          </p:cNvSpPr>
          <p:nvPr>
            <p:ph type="title"/>
          </p:nvPr>
        </p:nvSpPr>
        <p:spPr>
          <a:xfrm>
            <a:off x="755576" y="233771"/>
            <a:ext cx="7416824" cy="695392"/>
          </a:xfrm>
        </p:spPr>
        <p:txBody>
          <a:bodyPr>
            <a:noAutofit/>
          </a:bodyPr>
          <a:lstStyle/>
          <a:p>
            <a:r>
              <a:rPr lang="en-US" sz="2800" dirty="0"/>
              <a:t>Species-Level Variation</a:t>
            </a:r>
            <a:endParaRPr lang="en-AU" sz="2000" dirty="0"/>
          </a:p>
        </p:txBody>
      </p:sp>
      <p:sp>
        <p:nvSpPr>
          <p:cNvPr id="2" name="AutoShape 2">
            <a:extLst>
              <a:ext uri="{FF2B5EF4-FFF2-40B4-BE49-F238E27FC236}">
                <a16:creationId xmlns:a16="http://schemas.microsoft.com/office/drawing/2014/main" id="{687EF526-7A10-6634-4DC2-42D53D89DD9A}"/>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a:extLst>
              <a:ext uri="{FF2B5EF4-FFF2-40B4-BE49-F238E27FC236}">
                <a16:creationId xmlns:a16="http://schemas.microsoft.com/office/drawing/2014/main" id="{2A3479B6-818C-CA85-42D2-E1D9D812DBE1}"/>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32C18A2E-849E-5FDF-C8BD-47DF8ECF48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6897" y="168424"/>
            <a:ext cx="3845150" cy="4806651"/>
          </a:xfrm>
          <a:prstGeom prst="rect">
            <a:avLst/>
          </a:prstGeom>
        </p:spPr>
      </p:pic>
    </p:spTree>
    <p:extLst>
      <p:ext uri="{BB962C8B-B14F-4D97-AF65-F5344CB8AC3E}">
        <p14:creationId xmlns:p14="http://schemas.microsoft.com/office/powerpoint/2010/main" val="11320470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20B6C-292B-233E-C006-445A5AE0E230}"/>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99F43BDF-67E4-F1C1-C7AF-C8B76F2C4DEE}"/>
              </a:ext>
            </a:extLst>
          </p:cNvPr>
          <p:cNvSpPr>
            <a:spLocks noGrp="1"/>
          </p:cNvSpPr>
          <p:nvPr>
            <p:ph type="title"/>
          </p:nvPr>
        </p:nvSpPr>
        <p:spPr>
          <a:xfrm>
            <a:off x="755576" y="233771"/>
            <a:ext cx="7416824" cy="695392"/>
          </a:xfrm>
        </p:spPr>
        <p:txBody>
          <a:bodyPr>
            <a:noAutofit/>
          </a:bodyPr>
          <a:lstStyle/>
          <a:p>
            <a:r>
              <a:rPr lang="en-US" sz="3200" dirty="0"/>
              <a:t>Phylogenetic Constraints</a:t>
            </a:r>
            <a:r>
              <a:rPr lang="en-AU" sz="2400" dirty="0"/>
              <a:t> </a:t>
            </a:r>
            <a:endParaRPr lang="en-AU" sz="1800" dirty="0"/>
          </a:p>
        </p:txBody>
      </p:sp>
      <p:sp>
        <p:nvSpPr>
          <p:cNvPr id="2" name="AutoShape 2">
            <a:extLst>
              <a:ext uri="{FF2B5EF4-FFF2-40B4-BE49-F238E27FC236}">
                <a16:creationId xmlns:a16="http://schemas.microsoft.com/office/drawing/2014/main" id="{CFD1ADBB-7FEE-16BE-1FD2-2D920C6B985B}"/>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a:extLst>
              <a:ext uri="{FF2B5EF4-FFF2-40B4-BE49-F238E27FC236}">
                <a16:creationId xmlns:a16="http://schemas.microsoft.com/office/drawing/2014/main" id="{B12FCE8C-20C3-2F33-8F66-18B950DFC1B8}"/>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Content Placeholder 16">
            <a:extLst>
              <a:ext uri="{FF2B5EF4-FFF2-40B4-BE49-F238E27FC236}">
                <a16:creationId xmlns:a16="http://schemas.microsoft.com/office/drawing/2014/main" id="{821C3195-61A3-8AE9-562E-8A8A05BE6B9B}"/>
              </a:ext>
            </a:extLst>
          </p:cNvPr>
          <p:cNvSpPr>
            <a:spLocks noGrp="1"/>
          </p:cNvSpPr>
          <p:nvPr>
            <p:ph idx="1"/>
          </p:nvPr>
        </p:nvSpPr>
        <p:spPr>
          <a:xfrm>
            <a:off x="381953" y="929163"/>
            <a:ext cx="3541975" cy="3858853"/>
          </a:xfrm>
        </p:spPr>
        <p:txBody>
          <a:bodyPr>
            <a:normAutofit fontScale="70000" lnSpcReduction="20000"/>
          </a:bodyPr>
          <a:lstStyle/>
          <a:p>
            <a:pPr marL="0" indent="0">
              <a:buNone/>
            </a:pPr>
            <a:r>
              <a:rPr lang="en-US" b="1" dirty="0"/>
              <a:t>Evolution Shapes Climate Responses</a:t>
            </a:r>
          </a:p>
          <a:p>
            <a:endParaRPr lang="en-AU" dirty="0"/>
          </a:p>
          <a:p>
            <a:pPr lvl="0"/>
            <a:r>
              <a:rPr lang="en-US" dirty="0"/>
              <a:t>Clear phylogenetic clustering in sensitivity</a:t>
            </a:r>
          </a:p>
          <a:p>
            <a:pPr lvl="0"/>
            <a:endParaRPr lang="en-AU" dirty="0"/>
          </a:p>
          <a:p>
            <a:pPr lvl="0"/>
            <a:r>
              <a:rPr lang="en-US" dirty="0"/>
              <a:t>Related species show similar climate responses</a:t>
            </a:r>
          </a:p>
          <a:p>
            <a:pPr lvl="1"/>
            <a:r>
              <a:rPr lang="en-US" b="1" dirty="0"/>
              <a:t>Significant phylogenetic signal </a:t>
            </a:r>
            <a:r>
              <a:rPr lang="en-US" dirty="0"/>
              <a:t>in temperature &amp; rainfall sensitivity measures</a:t>
            </a:r>
          </a:p>
          <a:p>
            <a:pPr lvl="0"/>
            <a:endParaRPr lang="en-AU" dirty="0"/>
          </a:p>
          <a:p>
            <a:pPr lvl="0"/>
            <a:r>
              <a:rPr lang="en-US" dirty="0"/>
              <a:t>Implications for predicting responses in unstudied species</a:t>
            </a:r>
          </a:p>
          <a:p>
            <a:pPr lvl="0"/>
            <a:endParaRPr lang="en-AU" dirty="0"/>
          </a:p>
          <a:p>
            <a:pPr lvl="0"/>
            <a:r>
              <a:rPr lang="en-US" dirty="0"/>
              <a:t>Some lineages particularly responsive</a:t>
            </a:r>
            <a:endParaRPr lang="en-AU" dirty="0"/>
          </a:p>
        </p:txBody>
      </p:sp>
      <p:graphicFrame>
        <p:nvGraphicFramePr>
          <p:cNvPr id="6" name="Table 5">
            <a:extLst>
              <a:ext uri="{FF2B5EF4-FFF2-40B4-BE49-F238E27FC236}">
                <a16:creationId xmlns:a16="http://schemas.microsoft.com/office/drawing/2014/main" id="{87F54001-605B-86E9-EF21-D3919467BFFD}"/>
              </a:ext>
            </a:extLst>
          </p:cNvPr>
          <p:cNvGraphicFramePr>
            <a:graphicFrameLocks noGrp="1"/>
          </p:cNvGraphicFramePr>
          <p:nvPr>
            <p:extLst>
              <p:ext uri="{D42A27DB-BD31-4B8C-83A1-F6EECF244321}">
                <p14:modId xmlns:p14="http://schemas.microsoft.com/office/powerpoint/2010/main" val="619470590"/>
              </p:ext>
            </p:extLst>
          </p:nvPr>
        </p:nvGraphicFramePr>
        <p:xfrm>
          <a:off x="4419600" y="1275606"/>
          <a:ext cx="4342448" cy="2832494"/>
        </p:xfrm>
        <a:graphic>
          <a:graphicData uri="http://schemas.openxmlformats.org/drawingml/2006/table">
            <a:tbl>
              <a:tblPr firstRow="1" firstCol="1" bandRow="1">
                <a:tableStyleId>{5C22544A-7EE6-4342-B048-85BDC9FD1C3A}</a:tableStyleId>
              </a:tblPr>
              <a:tblGrid>
                <a:gridCol w="1329481">
                  <a:extLst>
                    <a:ext uri="{9D8B030D-6E8A-4147-A177-3AD203B41FA5}">
                      <a16:colId xmlns:a16="http://schemas.microsoft.com/office/drawing/2014/main" val="1127901286"/>
                    </a:ext>
                  </a:extLst>
                </a:gridCol>
                <a:gridCol w="393338">
                  <a:extLst>
                    <a:ext uri="{9D8B030D-6E8A-4147-A177-3AD203B41FA5}">
                      <a16:colId xmlns:a16="http://schemas.microsoft.com/office/drawing/2014/main" val="1626711431"/>
                    </a:ext>
                  </a:extLst>
                </a:gridCol>
                <a:gridCol w="228136">
                  <a:extLst>
                    <a:ext uri="{9D8B030D-6E8A-4147-A177-3AD203B41FA5}">
                      <a16:colId xmlns:a16="http://schemas.microsoft.com/office/drawing/2014/main" val="416802532"/>
                    </a:ext>
                  </a:extLst>
                </a:gridCol>
                <a:gridCol w="196669">
                  <a:extLst>
                    <a:ext uri="{9D8B030D-6E8A-4147-A177-3AD203B41FA5}">
                      <a16:colId xmlns:a16="http://schemas.microsoft.com/office/drawing/2014/main" val="2223686853"/>
                    </a:ext>
                  </a:extLst>
                </a:gridCol>
                <a:gridCol w="416938">
                  <a:extLst>
                    <a:ext uri="{9D8B030D-6E8A-4147-A177-3AD203B41FA5}">
                      <a16:colId xmlns:a16="http://schemas.microsoft.com/office/drawing/2014/main" val="1994207022"/>
                    </a:ext>
                  </a:extLst>
                </a:gridCol>
                <a:gridCol w="440538">
                  <a:extLst>
                    <a:ext uri="{9D8B030D-6E8A-4147-A177-3AD203B41FA5}">
                      <a16:colId xmlns:a16="http://schemas.microsoft.com/office/drawing/2014/main" val="1347530445"/>
                    </a:ext>
                  </a:extLst>
                </a:gridCol>
                <a:gridCol w="456272">
                  <a:extLst>
                    <a:ext uri="{9D8B030D-6E8A-4147-A177-3AD203B41FA5}">
                      <a16:colId xmlns:a16="http://schemas.microsoft.com/office/drawing/2014/main" val="2813681770"/>
                    </a:ext>
                  </a:extLst>
                </a:gridCol>
                <a:gridCol w="385471">
                  <a:extLst>
                    <a:ext uri="{9D8B030D-6E8A-4147-A177-3AD203B41FA5}">
                      <a16:colId xmlns:a16="http://schemas.microsoft.com/office/drawing/2014/main" val="1483502182"/>
                    </a:ext>
                  </a:extLst>
                </a:gridCol>
                <a:gridCol w="495605">
                  <a:extLst>
                    <a:ext uri="{9D8B030D-6E8A-4147-A177-3AD203B41FA5}">
                      <a16:colId xmlns:a16="http://schemas.microsoft.com/office/drawing/2014/main" val="223167366"/>
                    </a:ext>
                  </a:extLst>
                </a:gridCol>
              </a:tblGrid>
              <a:tr h="409892">
                <a:tc>
                  <a:txBody>
                    <a:bodyPr/>
                    <a:lstStyle/>
                    <a:p>
                      <a:pPr>
                        <a:buNone/>
                      </a:pPr>
                      <a:r>
                        <a:rPr lang="en-AU" sz="750" kern="0">
                          <a:effectLst/>
                        </a:rPr>
                        <a:t>Trait</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buNone/>
                      </a:pPr>
                      <a:r>
                        <a:rPr lang="en-AU" sz="750" kern="0">
                          <a:effectLst/>
                        </a:rPr>
                        <a:t>N_Species</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buNone/>
                      </a:pPr>
                      <a:r>
                        <a:rPr lang="en-AU" sz="750" kern="0">
                          <a:effectLst/>
                        </a:rPr>
                        <a:t>Mean</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buNone/>
                      </a:pPr>
                      <a:r>
                        <a:rPr lang="en-AU" sz="750" kern="0">
                          <a:effectLst/>
                        </a:rPr>
                        <a:t>SD</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buNone/>
                      </a:pPr>
                      <a:r>
                        <a:rPr lang="en-AU" sz="750" kern="0">
                          <a:effectLst/>
                        </a:rPr>
                        <a:t>Range_Min</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buNone/>
                      </a:pPr>
                      <a:r>
                        <a:rPr lang="en-AU" sz="750" kern="0">
                          <a:effectLst/>
                        </a:rPr>
                        <a:t>Range_Max</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buNone/>
                      </a:pPr>
                      <a:r>
                        <a:rPr lang="en-AU" sz="750" kern="0">
                          <a:effectLst/>
                        </a:rPr>
                        <a:t>Blomberg_K</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buNone/>
                      </a:pPr>
                      <a:r>
                        <a:rPr lang="en-AU" sz="750" kern="0">
                          <a:effectLst/>
                        </a:rPr>
                        <a:t>K_P_value</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buNone/>
                      </a:pPr>
                      <a:r>
                        <a:rPr lang="en-AU" sz="750" kern="0">
                          <a:effectLst/>
                        </a:rPr>
                        <a:t>K_Significant</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extLst>
                  <a:ext uri="{0D108BD9-81ED-4DB2-BD59-A6C34878D82A}">
                    <a16:rowId xmlns:a16="http://schemas.microsoft.com/office/drawing/2014/main" val="4225951342"/>
                  </a:ext>
                </a:extLst>
              </a:tr>
              <a:tr h="563601">
                <a:tc>
                  <a:txBody>
                    <a:bodyPr/>
                    <a:lstStyle/>
                    <a:p>
                      <a:pPr>
                        <a:buNone/>
                      </a:pPr>
                      <a:r>
                        <a:rPr lang="en-AU" sz="750" kern="0">
                          <a:effectLst/>
                        </a:rPr>
                        <a:t>Sensitivity to temperature increase </a:t>
                      </a:r>
                      <a:endParaRPr lang="en-AU" sz="1200" kern="100">
                        <a:effectLst/>
                      </a:endParaRPr>
                    </a:p>
                    <a:p>
                      <a:pPr>
                        <a:buNone/>
                      </a:pPr>
                      <a:r>
                        <a:rPr lang="en-AU" sz="750" kern="0">
                          <a:effectLst/>
                        </a:rPr>
                        <a:t>(+2°C average max. temperature, 2-3 months prior to flowering)</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buNone/>
                      </a:pPr>
                      <a:r>
                        <a:rPr lang="en-AU" sz="750" kern="0">
                          <a:effectLst/>
                        </a:rPr>
                        <a:t>548</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buNone/>
                      </a:pPr>
                      <a:r>
                        <a:rPr lang="en-AU" sz="750" kern="0">
                          <a:effectLst/>
                        </a:rPr>
                        <a:t>-1.592</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buNone/>
                      </a:pPr>
                      <a:r>
                        <a:rPr lang="en-AU" sz="750" kern="0">
                          <a:effectLst/>
                        </a:rPr>
                        <a:t>1.784</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buNone/>
                      </a:pPr>
                      <a:r>
                        <a:rPr lang="en-AU" sz="750" kern="0">
                          <a:effectLst/>
                        </a:rPr>
                        <a:t>-11.078</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buNone/>
                      </a:pPr>
                      <a:r>
                        <a:rPr lang="en-AU" sz="750" kern="0">
                          <a:effectLst/>
                        </a:rPr>
                        <a:t>0.776</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buNone/>
                      </a:pPr>
                      <a:r>
                        <a:rPr lang="en-AU" sz="750" kern="0">
                          <a:effectLst/>
                          <a:highlight>
                            <a:srgbClr val="FFFF00"/>
                          </a:highlight>
                        </a:rPr>
                        <a:t>0.4271</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buNone/>
                      </a:pPr>
                      <a:r>
                        <a:rPr lang="en-AU" sz="750" kern="0">
                          <a:effectLst/>
                          <a:highlight>
                            <a:srgbClr val="FFFF00"/>
                          </a:highlight>
                        </a:rPr>
                        <a:t>0.001</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buNone/>
                      </a:pPr>
                      <a:r>
                        <a:rPr lang="en-AU" sz="750" kern="0">
                          <a:effectLst/>
                        </a:rPr>
                        <a:t>TRUE</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extLst>
                  <a:ext uri="{0D108BD9-81ED-4DB2-BD59-A6C34878D82A}">
                    <a16:rowId xmlns:a16="http://schemas.microsoft.com/office/drawing/2014/main" val="2823060330"/>
                  </a:ext>
                </a:extLst>
              </a:tr>
              <a:tr h="563601">
                <a:tc>
                  <a:txBody>
                    <a:bodyPr/>
                    <a:lstStyle/>
                    <a:p>
                      <a:pPr>
                        <a:buNone/>
                      </a:pPr>
                      <a:r>
                        <a:rPr lang="en-AU" sz="750" kern="0">
                          <a:effectLst/>
                        </a:rPr>
                        <a:t>Sensitivity to temperature decrease </a:t>
                      </a:r>
                      <a:br>
                        <a:rPr lang="en-AU" sz="750" kern="0">
                          <a:effectLst/>
                        </a:rPr>
                      </a:br>
                      <a:r>
                        <a:rPr lang="en-AU" sz="750" kern="0">
                          <a:effectLst/>
                        </a:rPr>
                        <a:t>(-2°C average max. temperature, 2-3 months prior to flowering)</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buNone/>
                      </a:pPr>
                      <a:r>
                        <a:rPr lang="en-AU" sz="750" kern="0">
                          <a:effectLst/>
                        </a:rPr>
                        <a:t>548</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buNone/>
                      </a:pPr>
                      <a:r>
                        <a:rPr lang="en-AU" sz="750" kern="0">
                          <a:effectLst/>
                        </a:rPr>
                        <a:t>1.502</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buNone/>
                      </a:pPr>
                      <a:r>
                        <a:rPr lang="en-AU" sz="750" kern="0">
                          <a:effectLst/>
                        </a:rPr>
                        <a:t>1.646</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buNone/>
                      </a:pPr>
                      <a:r>
                        <a:rPr lang="en-AU" sz="750" kern="0">
                          <a:effectLst/>
                        </a:rPr>
                        <a:t>-0.796</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buNone/>
                      </a:pPr>
                      <a:r>
                        <a:rPr lang="en-AU" sz="750" kern="0">
                          <a:effectLst/>
                        </a:rPr>
                        <a:t>12.996</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buNone/>
                      </a:pPr>
                      <a:r>
                        <a:rPr lang="en-AU" sz="750" kern="0">
                          <a:effectLst/>
                          <a:highlight>
                            <a:srgbClr val="FFFF00"/>
                          </a:highlight>
                        </a:rPr>
                        <a:t>0.3885</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buNone/>
                      </a:pPr>
                      <a:r>
                        <a:rPr lang="en-AU" sz="750" kern="0">
                          <a:effectLst/>
                          <a:highlight>
                            <a:srgbClr val="FFFF00"/>
                          </a:highlight>
                        </a:rPr>
                        <a:t>0.001</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buNone/>
                      </a:pPr>
                      <a:r>
                        <a:rPr lang="en-AU" sz="750" kern="0">
                          <a:effectLst/>
                        </a:rPr>
                        <a:t>TRUE</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extLst>
                  <a:ext uri="{0D108BD9-81ED-4DB2-BD59-A6C34878D82A}">
                    <a16:rowId xmlns:a16="http://schemas.microsoft.com/office/drawing/2014/main" val="229582118"/>
                  </a:ext>
                </a:extLst>
              </a:tr>
              <a:tr h="563601">
                <a:tc>
                  <a:txBody>
                    <a:bodyPr/>
                    <a:lstStyle/>
                    <a:p>
                      <a:pPr>
                        <a:buNone/>
                      </a:pPr>
                      <a:r>
                        <a:rPr lang="en-AU" sz="750" kern="0">
                          <a:effectLst/>
                        </a:rPr>
                        <a:t>Sensitivity to rainfall increase (+100mm cumulative rainfall, 3-4 months prior to flowering)</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buNone/>
                      </a:pPr>
                      <a:r>
                        <a:rPr lang="en-AU" sz="750" kern="0">
                          <a:effectLst/>
                        </a:rPr>
                        <a:t>548</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buNone/>
                      </a:pPr>
                      <a:r>
                        <a:rPr lang="en-AU" sz="750" kern="0">
                          <a:effectLst/>
                        </a:rPr>
                        <a:t>1.304</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buNone/>
                      </a:pPr>
                      <a:r>
                        <a:rPr lang="en-AU" sz="750" kern="0">
                          <a:effectLst/>
                        </a:rPr>
                        <a:t>0.914</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buNone/>
                      </a:pPr>
                      <a:r>
                        <a:rPr lang="en-AU" sz="750" kern="0">
                          <a:effectLst/>
                        </a:rPr>
                        <a:t>-2.95</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buNone/>
                      </a:pPr>
                      <a:r>
                        <a:rPr lang="en-AU" sz="750" kern="0">
                          <a:effectLst/>
                        </a:rPr>
                        <a:t>4.54</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buNone/>
                      </a:pPr>
                      <a:r>
                        <a:rPr lang="en-AU" sz="750" kern="0">
                          <a:effectLst/>
                          <a:highlight>
                            <a:srgbClr val="FFFF00"/>
                          </a:highlight>
                        </a:rPr>
                        <a:t>0.279</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buNone/>
                      </a:pPr>
                      <a:r>
                        <a:rPr lang="en-AU" sz="750" kern="0">
                          <a:effectLst/>
                          <a:highlight>
                            <a:srgbClr val="FFFF00"/>
                          </a:highlight>
                        </a:rPr>
                        <a:t>0.001</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buNone/>
                      </a:pPr>
                      <a:r>
                        <a:rPr lang="en-AU" sz="750" kern="0">
                          <a:effectLst/>
                        </a:rPr>
                        <a:t>TRUE</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extLst>
                  <a:ext uri="{0D108BD9-81ED-4DB2-BD59-A6C34878D82A}">
                    <a16:rowId xmlns:a16="http://schemas.microsoft.com/office/drawing/2014/main" val="639279975"/>
                  </a:ext>
                </a:extLst>
              </a:tr>
              <a:tr h="563601">
                <a:tc>
                  <a:txBody>
                    <a:bodyPr/>
                    <a:lstStyle/>
                    <a:p>
                      <a:pPr>
                        <a:buNone/>
                      </a:pPr>
                      <a:r>
                        <a:rPr lang="en-AU" sz="750" kern="0">
                          <a:effectLst/>
                        </a:rPr>
                        <a:t>Sensitivity to rainfall decrease</a:t>
                      </a:r>
                      <a:endParaRPr lang="en-AU" sz="1200" kern="100">
                        <a:effectLst/>
                      </a:endParaRPr>
                    </a:p>
                    <a:p>
                      <a:pPr>
                        <a:buNone/>
                      </a:pPr>
                      <a:r>
                        <a:rPr lang="en-AU" sz="750" kern="0">
                          <a:effectLst/>
                        </a:rPr>
                        <a:t>(-100mm cumulative rainfall, 3-4 months prior to flowering)</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buNone/>
                      </a:pPr>
                      <a:r>
                        <a:rPr lang="en-AU" sz="750" kern="0">
                          <a:effectLst/>
                        </a:rPr>
                        <a:t>548</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buNone/>
                      </a:pPr>
                      <a:r>
                        <a:rPr lang="en-AU" sz="750" kern="0">
                          <a:effectLst/>
                        </a:rPr>
                        <a:t>0.016</a:t>
                      </a:r>
                      <a:r>
                        <a:rPr lang="en-AU" sz="800" kern="100">
                          <a:effectLst/>
                        </a:rPr>
                        <a:t> </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buNone/>
                      </a:pPr>
                      <a:r>
                        <a:rPr lang="en-AU" sz="750" kern="0">
                          <a:effectLst/>
                        </a:rPr>
                        <a:t>1.484</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buNone/>
                      </a:pPr>
                      <a:r>
                        <a:rPr lang="en-AU" sz="750" kern="0">
                          <a:effectLst/>
                        </a:rPr>
                        <a:t>-5.843</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buNone/>
                      </a:pPr>
                      <a:r>
                        <a:rPr lang="en-AU" sz="750" kern="0">
                          <a:effectLst/>
                        </a:rPr>
                        <a:t>7.148</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buNone/>
                      </a:pPr>
                      <a:r>
                        <a:rPr lang="en-AU" sz="750" kern="0">
                          <a:effectLst/>
                          <a:highlight>
                            <a:srgbClr val="FFFF00"/>
                          </a:highlight>
                        </a:rPr>
                        <a:t>0.1978</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buNone/>
                      </a:pPr>
                      <a:r>
                        <a:rPr lang="en-AU" sz="750" kern="0">
                          <a:effectLst/>
                          <a:highlight>
                            <a:srgbClr val="FFFF00"/>
                          </a:highlight>
                        </a:rPr>
                        <a:t>0.025</a:t>
                      </a:r>
                      <a:endParaRPr lang="en-AU" sz="1200" kern="10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tc>
                  <a:txBody>
                    <a:bodyPr/>
                    <a:lstStyle/>
                    <a:p>
                      <a:pPr>
                        <a:buNone/>
                      </a:pPr>
                      <a:r>
                        <a:rPr lang="en-AU" sz="750" kern="0" dirty="0">
                          <a:effectLst/>
                        </a:rPr>
                        <a:t>TRUE</a:t>
                      </a:r>
                      <a:endParaRPr lang="en-AU"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8100" marR="38100" marT="38100" marB="38100"/>
                </a:tc>
                <a:extLst>
                  <a:ext uri="{0D108BD9-81ED-4DB2-BD59-A6C34878D82A}">
                    <a16:rowId xmlns:a16="http://schemas.microsoft.com/office/drawing/2014/main" val="4273895376"/>
                  </a:ext>
                </a:extLst>
              </a:tr>
            </a:tbl>
          </a:graphicData>
        </a:graphic>
      </p:graphicFrame>
    </p:spTree>
    <p:extLst>
      <p:ext uri="{BB962C8B-B14F-4D97-AF65-F5344CB8AC3E}">
        <p14:creationId xmlns:p14="http://schemas.microsoft.com/office/powerpoint/2010/main" val="19469873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08825-5E99-3D06-3CCB-705A005E52B0}"/>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331F9830-B88A-D457-8B23-4FB8C6284B88}"/>
              </a:ext>
            </a:extLst>
          </p:cNvPr>
          <p:cNvSpPr>
            <a:spLocks noGrp="1"/>
          </p:cNvSpPr>
          <p:nvPr>
            <p:ph type="title"/>
          </p:nvPr>
        </p:nvSpPr>
        <p:spPr>
          <a:xfrm>
            <a:off x="755576" y="233771"/>
            <a:ext cx="7416824" cy="695392"/>
          </a:xfrm>
        </p:spPr>
        <p:txBody>
          <a:bodyPr>
            <a:noAutofit/>
          </a:bodyPr>
          <a:lstStyle/>
          <a:p>
            <a:r>
              <a:rPr lang="en-US" sz="3200" dirty="0"/>
              <a:t>Phylogenetic Constraints</a:t>
            </a:r>
            <a:r>
              <a:rPr lang="en-AU" sz="2400" dirty="0"/>
              <a:t> </a:t>
            </a:r>
            <a:endParaRPr lang="en-AU" sz="1800" dirty="0"/>
          </a:p>
        </p:txBody>
      </p:sp>
      <p:sp>
        <p:nvSpPr>
          <p:cNvPr id="2" name="AutoShape 2">
            <a:extLst>
              <a:ext uri="{FF2B5EF4-FFF2-40B4-BE49-F238E27FC236}">
                <a16:creationId xmlns:a16="http://schemas.microsoft.com/office/drawing/2014/main" id="{8DB668CD-1CB6-9766-F8C2-B28E9AF67C58}"/>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a:extLst>
              <a:ext uri="{FF2B5EF4-FFF2-40B4-BE49-F238E27FC236}">
                <a16:creationId xmlns:a16="http://schemas.microsoft.com/office/drawing/2014/main" id="{E3207CF4-E876-FEC4-87F6-A634B560852C}"/>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Content Placeholder 16">
            <a:extLst>
              <a:ext uri="{FF2B5EF4-FFF2-40B4-BE49-F238E27FC236}">
                <a16:creationId xmlns:a16="http://schemas.microsoft.com/office/drawing/2014/main" id="{70DD853A-8A1F-9BBD-9F16-EFE433875375}"/>
              </a:ext>
            </a:extLst>
          </p:cNvPr>
          <p:cNvSpPr>
            <a:spLocks noGrp="1"/>
          </p:cNvSpPr>
          <p:nvPr>
            <p:ph idx="1"/>
          </p:nvPr>
        </p:nvSpPr>
        <p:spPr>
          <a:xfrm>
            <a:off x="381953" y="929163"/>
            <a:ext cx="4037647" cy="3858853"/>
          </a:xfrm>
        </p:spPr>
        <p:txBody>
          <a:bodyPr>
            <a:normAutofit fontScale="70000" lnSpcReduction="20000"/>
          </a:bodyPr>
          <a:lstStyle/>
          <a:p>
            <a:pPr marL="0" indent="0">
              <a:buNone/>
            </a:pPr>
            <a:r>
              <a:rPr lang="en-US" b="1" dirty="0"/>
              <a:t>Evolution Shapes Climate Responses</a:t>
            </a:r>
          </a:p>
          <a:p>
            <a:endParaRPr lang="en-AU" dirty="0"/>
          </a:p>
          <a:p>
            <a:pPr lvl="0"/>
            <a:r>
              <a:rPr lang="en-US" dirty="0"/>
              <a:t>Clear phylogenetic clustering in sensitivity</a:t>
            </a:r>
          </a:p>
          <a:p>
            <a:pPr lvl="0"/>
            <a:endParaRPr lang="en-AU" dirty="0"/>
          </a:p>
          <a:p>
            <a:pPr lvl="0"/>
            <a:r>
              <a:rPr lang="en-US" dirty="0"/>
              <a:t>Related species show similar climate responses</a:t>
            </a:r>
          </a:p>
          <a:p>
            <a:pPr lvl="1"/>
            <a:r>
              <a:rPr lang="en-US" b="1" dirty="0"/>
              <a:t>Significant phylogenetic signals </a:t>
            </a:r>
            <a:r>
              <a:rPr lang="en-US" dirty="0"/>
              <a:t>in temperature &amp; rainfall sensitivity measures (Blomberg’s K = 0.28 – 0.42)</a:t>
            </a:r>
          </a:p>
          <a:p>
            <a:pPr lvl="0"/>
            <a:endParaRPr lang="en-AU" dirty="0"/>
          </a:p>
          <a:p>
            <a:pPr lvl="0"/>
            <a:r>
              <a:rPr lang="en-US" dirty="0"/>
              <a:t>Implications for predicting responses in unstudied species</a:t>
            </a:r>
          </a:p>
          <a:p>
            <a:pPr lvl="0"/>
            <a:endParaRPr lang="en-AU" dirty="0"/>
          </a:p>
          <a:p>
            <a:pPr lvl="0"/>
            <a:r>
              <a:rPr lang="en-US" dirty="0"/>
              <a:t>Most sensitive species tend to have narrow ranges</a:t>
            </a:r>
          </a:p>
          <a:p>
            <a:pPr lvl="1"/>
            <a:r>
              <a:rPr lang="en-US" dirty="0"/>
              <a:t>Niche breadth-range size relationships (</a:t>
            </a:r>
            <a:r>
              <a:rPr lang="en-US" dirty="0" err="1"/>
              <a:t>Slatyer</a:t>
            </a:r>
            <a:r>
              <a:rPr lang="en-US" dirty="0"/>
              <a:t> et al 2013)</a:t>
            </a:r>
            <a:endParaRPr lang="en-AU" dirty="0"/>
          </a:p>
        </p:txBody>
      </p:sp>
      <p:pic>
        <p:nvPicPr>
          <p:cNvPr id="5" name="Picture 4">
            <a:extLst>
              <a:ext uri="{FF2B5EF4-FFF2-40B4-BE49-F238E27FC236}">
                <a16:creationId xmlns:a16="http://schemas.microsoft.com/office/drawing/2014/main" id="{05AB7AA1-4C5B-088B-1612-9500A825F8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0" y="204202"/>
            <a:ext cx="3384376" cy="4783721"/>
          </a:xfrm>
          <a:prstGeom prst="rect">
            <a:avLst/>
          </a:prstGeom>
        </p:spPr>
      </p:pic>
    </p:spTree>
    <p:extLst>
      <p:ext uri="{BB962C8B-B14F-4D97-AF65-F5344CB8AC3E}">
        <p14:creationId xmlns:p14="http://schemas.microsoft.com/office/powerpoint/2010/main" val="23272769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5DDB1-11FF-0730-8384-EC408D8E7AB9}"/>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BB2E11E3-305C-AE89-220B-76947D34F264}"/>
              </a:ext>
            </a:extLst>
          </p:cNvPr>
          <p:cNvSpPr>
            <a:spLocks noGrp="1"/>
          </p:cNvSpPr>
          <p:nvPr>
            <p:ph type="title"/>
          </p:nvPr>
        </p:nvSpPr>
        <p:spPr>
          <a:xfrm>
            <a:off x="755576" y="233771"/>
            <a:ext cx="7416824" cy="695392"/>
          </a:xfrm>
        </p:spPr>
        <p:txBody>
          <a:bodyPr>
            <a:noAutofit/>
          </a:bodyPr>
          <a:lstStyle/>
          <a:p>
            <a:r>
              <a:rPr lang="en-US" sz="3200" dirty="0"/>
              <a:t>Phylogenetic Constraints</a:t>
            </a:r>
            <a:r>
              <a:rPr lang="en-AU" sz="2400" dirty="0"/>
              <a:t> </a:t>
            </a:r>
            <a:endParaRPr lang="en-AU" sz="1800" dirty="0"/>
          </a:p>
        </p:txBody>
      </p:sp>
      <p:sp>
        <p:nvSpPr>
          <p:cNvPr id="2" name="AutoShape 2">
            <a:extLst>
              <a:ext uri="{FF2B5EF4-FFF2-40B4-BE49-F238E27FC236}">
                <a16:creationId xmlns:a16="http://schemas.microsoft.com/office/drawing/2014/main" id="{189ED801-6168-AD5A-50DE-4BC6F9640446}"/>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a:extLst>
              <a:ext uri="{FF2B5EF4-FFF2-40B4-BE49-F238E27FC236}">
                <a16:creationId xmlns:a16="http://schemas.microsoft.com/office/drawing/2014/main" id="{15BA1D20-9E31-9BF3-03C6-AF3C2D257F29}"/>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Content Placeholder 16">
            <a:extLst>
              <a:ext uri="{FF2B5EF4-FFF2-40B4-BE49-F238E27FC236}">
                <a16:creationId xmlns:a16="http://schemas.microsoft.com/office/drawing/2014/main" id="{9584CA98-6882-D8DC-8D44-76E1EDAD75F6}"/>
              </a:ext>
            </a:extLst>
          </p:cNvPr>
          <p:cNvSpPr>
            <a:spLocks noGrp="1"/>
          </p:cNvSpPr>
          <p:nvPr>
            <p:ph idx="1"/>
          </p:nvPr>
        </p:nvSpPr>
        <p:spPr>
          <a:xfrm>
            <a:off x="381953" y="929163"/>
            <a:ext cx="4037647" cy="3858853"/>
          </a:xfrm>
        </p:spPr>
        <p:txBody>
          <a:bodyPr>
            <a:normAutofit fontScale="70000" lnSpcReduction="20000"/>
          </a:bodyPr>
          <a:lstStyle/>
          <a:p>
            <a:pPr marL="0" indent="0">
              <a:buNone/>
            </a:pPr>
            <a:r>
              <a:rPr lang="en-US" b="1" dirty="0"/>
              <a:t>Evolution Shapes Climate Responses</a:t>
            </a:r>
          </a:p>
          <a:p>
            <a:endParaRPr lang="en-AU" dirty="0"/>
          </a:p>
          <a:p>
            <a:pPr lvl="0"/>
            <a:r>
              <a:rPr lang="en-US" dirty="0"/>
              <a:t>Clear phylogenetic clustering in sensitivity</a:t>
            </a:r>
          </a:p>
          <a:p>
            <a:pPr lvl="0"/>
            <a:endParaRPr lang="en-AU" dirty="0"/>
          </a:p>
          <a:p>
            <a:pPr lvl="0"/>
            <a:r>
              <a:rPr lang="en-US" dirty="0"/>
              <a:t>Related species show similar climate responses</a:t>
            </a:r>
          </a:p>
          <a:p>
            <a:pPr lvl="1"/>
            <a:r>
              <a:rPr lang="en-US" b="1" dirty="0"/>
              <a:t>Significant phylogenetic signals </a:t>
            </a:r>
            <a:r>
              <a:rPr lang="en-US" dirty="0"/>
              <a:t>in temperature &amp; rainfall sensitivity measures (Blomberg’s K = 0.28 – 0.42)</a:t>
            </a:r>
          </a:p>
          <a:p>
            <a:pPr lvl="0"/>
            <a:endParaRPr lang="en-AU" dirty="0"/>
          </a:p>
          <a:p>
            <a:pPr lvl="0"/>
            <a:r>
              <a:rPr lang="en-US" dirty="0"/>
              <a:t>Implications for predicting responses in unstudied species</a:t>
            </a:r>
          </a:p>
          <a:p>
            <a:pPr lvl="0"/>
            <a:endParaRPr lang="en-AU" dirty="0"/>
          </a:p>
          <a:p>
            <a:pPr lvl="0"/>
            <a:r>
              <a:rPr lang="en-US" dirty="0"/>
              <a:t>Most sensitive species tend to have narrow ranges</a:t>
            </a:r>
          </a:p>
          <a:p>
            <a:pPr lvl="1"/>
            <a:r>
              <a:rPr lang="en-US" dirty="0"/>
              <a:t>Niche breadth-range size relationships (</a:t>
            </a:r>
            <a:r>
              <a:rPr lang="en-US" dirty="0" err="1"/>
              <a:t>Slatyer</a:t>
            </a:r>
            <a:r>
              <a:rPr lang="en-US" dirty="0"/>
              <a:t> et al 2013)</a:t>
            </a:r>
            <a:endParaRPr lang="en-AU" dirty="0"/>
          </a:p>
        </p:txBody>
      </p:sp>
      <p:pic>
        <p:nvPicPr>
          <p:cNvPr id="6" name="Picture 5">
            <a:extLst>
              <a:ext uri="{FF2B5EF4-FFF2-40B4-BE49-F238E27FC236}">
                <a16:creationId xmlns:a16="http://schemas.microsoft.com/office/drawing/2014/main" id="{93C35144-4FDE-067C-9ABB-9CC52543C2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5180" y="233771"/>
            <a:ext cx="3326919" cy="4702507"/>
          </a:xfrm>
          <a:prstGeom prst="rect">
            <a:avLst/>
          </a:prstGeom>
        </p:spPr>
      </p:pic>
    </p:spTree>
    <p:extLst>
      <p:ext uri="{BB962C8B-B14F-4D97-AF65-F5344CB8AC3E}">
        <p14:creationId xmlns:p14="http://schemas.microsoft.com/office/powerpoint/2010/main" val="36273795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19596-C8C0-3F99-373D-DA4BFB3A8EDF}"/>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BAEE2F90-244E-5CDC-1082-64481CBD920A}"/>
              </a:ext>
            </a:extLst>
          </p:cNvPr>
          <p:cNvSpPr>
            <a:spLocks noGrp="1"/>
          </p:cNvSpPr>
          <p:nvPr>
            <p:ph type="title"/>
          </p:nvPr>
        </p:nvSpPr>
        <p:spPr>
          <a:xfrm>
            <a:off x="755576" y="233771"/>
            <a:ext cx="7416824" cy="695392"/>
          </a:xfrm>
        </p:spPr>
        <p:txBody>
          <a:bodyPr>
            <a:noAutofit/>
          </a:bodyPr>
          <a:lstStyle/>
          <a:p>
            <a:r>
              <a:rPr lang="en-US" sz="3200" dirty="0"/>
              <a:t>Phylogenetic Constraints</a:t>
            </a:r>
            <a:r>
              <a:rPr lang="en-AU" sz="2400" dirty="0"/>
              <a:t> </a:t>
            </a:r>
            <a:endParaRPr lang="en-AU" sz="1800" dirty="0"/>
          </a:p>
        </p:txBody>
      </p:sp>
      <p:sp>
        <p:nvSpPr>
          <p:cNvPr id="2" name="AutoShape 2">
            <a:extLst>
              <a:ext uri="{FF2B5EF4-FFF2-40B4-BE49-F238E27FC236}">
                <a16:creationId xmlns:a16="http://schemas.microsoft.com/office/drawing/2014/main" id="{9ACBC5A5-8DC2-FB35-6DB3-DB8E17638F1D}"/>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a:extLst>
              <a:ext uri="{FF2B5EF4-FFF2-40B4-BE49-F238E27FC236}">
                <a16:creationId xmlns:a16="http://schemas.microsoft.com/office/drawing/2014/main" id="{A0BA7402-C4AA-5518-4205-A8EB0E3C45AE}"/>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Content Placeholder 16">
            <a:extLst>
              <a:ext uri="{FF2B5EF4-FFF2-40B4-BE49-F238E27FC236}">
                <a16:creationId xmlns:a16="http://schemas.microsoft.com/office/drawing/2014/main" id="{B6C4A3A1-0E70-6E83-A261-D00123F48E8D}"/>
              </a:ext>
            </a:extLst>
          </p:cNvPr>
          <p:cNvSpPr>
            <a:spLocks noGrp="1"/>
          </p:cNvSpPr>
          <p:nvPr>
            <p:ph idx="1"/>
          </p:nvPr>
        </p:nvSpPr>
        <p:spPr>
          <a:xfrm>
            <a:off x="381953" y="929163"/>
            <a:ext cx="4037647" cy="3858853"/>
          </a:xfrm>
        </p:spPr>
        <p:txBody>
          <a:bodyPr>
            <a:normAutofit fontScale="70000" lnSpcReduction="20000"/>
          </a:bodyPr>
          <a:lstStyle/>
          <a:p>
            <a:pPr marL="0" indent="0">
              <a:buNone/>
            </a:pPr>
            <a:r>
              <a:rPr lang="en-US" b="1" dirty="0"/>
              <a:t>Evolution Shapes Climate Responses</a:t>
            </a:r>
          </a:p>
          <a:p>
            <a:endParaRPr lang="en-AU" dirty="0"/>
          </a:p>
          <a:p>
            <a:pPr lvl="0"/>
            <a:r>
              <a:rPr lang="en-US" dirty="0"/>
              <a:t>Clear phylogenetic clustering in sensitivity</a:t>
            </a:r>
          </a:p>
          <a:p>
            <a:pPr lvl="0"/>
            <a:endParaRPr lang="en-AU" dirty="0"/>
          </a:p>
          <a:p>
            <a:pPr lvl="0"/>
            <a:r>
              <a:rPr lang="en-US" dirty="0"/>
              <a:t>Related species show similar climate responses</a:t>
            </a:r>
          </a:p>
          <a:p>
            <a:pPr lvl="1"/>
            <a:r>
              <a:rPr lang="en-US" b="1" dirty="0"/>
              <a:t>Significant phylogenetic signals </a:t>
            </a:r>
            <a:r>
              <a:rPr lang="en-US" dirty="0"/>
              <a:t>in temperature &amp; rainfall sensitivity measures (Blomberg’s K = 0.28 – 0.42)</a:t>
            </a:r>
          </a:p>
          <a:p>
            <a:pPr lvl="0"/>
            <a:endParaRPr lang="en-AU" dirty="0"/>
          </a:p>
          <a:p>
            <a:pPr lvl="0"/>
            <a:r>
              <a:rPr lang="en-US" dirty="0"/>
              <a:t>Implications for predicting responses in unstudied species</a:t>
            </a:r>
          </a:p>
          <a:p>
            <a:pPr lvl="0"/>
            <a:endParaRPr lang="en-AU" dirty="0"/>
          </a:p>
          <a:p>
            <a:pPr lvl="0"/>
            <a:r>
              <a:rPr lang="en-US" dirty="0"/>
              <a:t>Most sensitive species tend to have narrow ranges</a:t>
            </a:r>
          </a:p>
          <a:p>
            <a:pPr lvl="1"/>
            <a:r>
              <a:rPr lang="en-US" dirty="0"/>
              <a:t>Niche breadth-range size relationships (</a:t>
            </a:r>
            <a:r>
              <a:rPr lang="en-US" dirty="0" err="1"/>
              <a:t>Slatyer</a:t>
            </a:r>
            <a:r>
              <a:rPr lang="en-US" dirty="0"/>
              <a:t> et al 2013)</a:t>
            </a:r>
            <a:endParaRPr lang="en-AU" dirty="0"/>
          </a:p>
        </p:txBody>
      </p:sp>
      <p:pic>
        <p:nvPicPr>
          <p:cNvPr id="6" name="Picture 5">
            <a:extLst>
              <a:ext uri="{FF2B5EF4-FFF2-40B4-BE49-F238E27FC236}">
                <a16:creationId xmlns:a16="http://schemas.microsoft.com/office/drawing/2014/main" id="{17ECAE9A-50B1-AC54-C531-818D2883F0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7362" y="4322"/>
            <a:ext cx="3602317" cy="5091775"/>
          </a:xfrm>
          <a:prstGeom prst="rect">
            <a:avLst/>
          </a:prstGeom>
        </p:spPr>
      </p:pic>
    </p:spTree>
    <p:extLst>
      <p:ext uri="{BB962C8B-B14F-4D97-AF65-F5344CB8AC3E}">
        <p14:creationId xmlns:p14="http://schemas.microsoft.com/office/powerpoint/2010/main" val="35961556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F2FAF-0E27-8D77-7076-73E03CD8F69E}"/>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2B548F7A-D7B1-3B29-535E-72CB9A076A5F}"/>
              </a:ext>
            </a:extLst>
          </p:cNvPr>
          <p:cNvSpPr>
            <a:spLocks noGrp="1"/>
          </p:cNvSpPr>
          <p:nvPr>
            <p:ph type="title"/>
          </p:nvPr>
        </p:nvSpPr>
        <p:spPr>
          <a:xfrm>
            <a:off x="755576" y="233771"/>
            <a:ext cx="7416824" cy="695392"/>
          </a:xfrm>
        </p:spPr>
        <p:txBody>
          <a:bodyPr>
            <a:noAutofit/>
          </a:bodyPr>
          <a:lstStyle/>
          <a:p>
            <a:r>
              <a:rPr lang="en-US" sz="3200" dirty="0"/>
              <a:t>Phylogenetic Constraints</a:t>
            </a:r>
            <a:r>
              <a:rPr lang="en-AU" sz="2400" dirty="0"/>
              <a:t> </a:t>
            </a:r>
            <a:endParaRPr lang="en-AU" sz="1800" dirty="0"/>
          </a:p>
        </p:txBody>
      </p:sp>
      <p:sp>
        <p:nvSpPr>
          <p:cNvPr id="2" name="AutoShape 2">
            <a:extLst>
              <a:ext uri="{FF2B5EF4-FFF2-40B4-BE49-F238E27FC236}">
                <a16:creationId xmlns:a16="http://schemas.microsoft.com/office/drawing/2014/main" id="{F9D1A9A8-70EF-E81D-0B01-D85E07BEC7B3}"/>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a:extLst>
              <a:ext uri="{FF2B5EF4-FFF2-40B4-BE49-F238E27FC236}">
                <a16:creationId xmlns:a16="http://schemas.microsoft.com/office/drawing/2014/main" id="{C5331E96-51EB-739A-BD03-7FD60120408B}"/>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Content Placeholder 16">
            <a:extLst>
              <a:ext uri="{FF2B5EF4-FFF2-40B4-BE49-F238E27FC236}">
                <a16:creationId xmlns:a16="http://schemas.microsoft.com/office/drawing/2014/main" id="{284E1104-7F05-C83F-E357-2CDBF24FAE9B}"/>
              </a:ext>
            </a:extLst>
          </p:cNvPr>
          <p:cNvSpPr>
            <a:spLocks noGrp="1"/>
          </p:cNvSpPr>
          <p:nvPr>
            <p:ph idx="1"/>
          </p:nvPr>
        </p:nvSpPr>
        <p:spPr>
          <a:xfrm>
            <a:off x="381953" y="929163"/>
            <a:ext cx="4037647" cy="3858853"/>
          </a:xfrm>
        </p:spPr>
        <p:txBody>
          <a:bodyPr>
            <a:normAutofit fontScale="70000" lnSpcReduction="20000"/>
          </a:bodyPr>
          <a:lstStyle/>
          <a:p>
            <a:pPr marL="0" indent="0">
              <a:buNone/>
            </a:pPr>
            <a:r>
              <a:rPr lang="en-US" b="1" dirty="0"/>
              <a:t>Evolution Shapes Climate Responses</a:t>
            </a:r>
          </a:p>
          <a:p>
            <a:endParaRPr lang="en-AU" dirty="0"/>
          </a:p>
          <a:p>
            <a:pPr lvl="0"/>
            <a:r>
              <a:rPr lang="en-US" dirty="0"/>
              <a:t>Clear phylogenetic clustering in sensitivity</a:t>
            </a:r>
          </a:p>
          <a:p>
            <a:pPr lvl="0"/>
            <a:endParaRPr lang="en-AU" dirty="0"/>
          </a:p>
          <a:p>
            <a:pPr lvl="0"/>
            <a:r>
              <a:rPr lang="en-US" dirty="0"/>
              <a:t>Related species show similar climate responses</a:t>
            </a:r>
          </a:p>
          <a:p>
            <a:pPr lvl="1"/>
            <a:r>
              <a:rPr lang="en-US" b="1" dirty="0"/>
              <a:t>Significant phylogenetic signals </a:t>
            </a:r>
            <a:r>
              <a:rPr lang="en-US" dirty="0"/>
              <a:t>in temperature &amp; rainfall sensitivity measures (Blomberg’s K = 0.28 – 0.42)</a:t>
            </a:r>
          </a:p>
          <a:p>
            <a:pPr lvl="0"/>
            <a:endParaRPr lang="en-AU" dirty="0"/>
          </a:p>
          <a:p>
            <a:pPr lvl="0"/>
            <a:r>
              <a:rPr lang="en-US" dirty="0"/>
              <a:t>Implications for predicting responses in unstudied species</a:t>
            </a:r>
          </a:p>
          <a:p>
            <a:pPr lvl="0"/>
            <a:endParaRPr lang="en-AU" dirty="0"/>
          </a:p>
          <a:p>
            <a:pPr lvl="0"/>
            <a:r>
              <a:rPr lang="en-US" dirty="0"/>
              <a:t>Most sensitive species tend to have narrow ranges</a:t>
            </a:r>
          </a:p>
          <a:p>
            <a:pPr lvl="1"/>
            <a:r>
              <a:rPr lang="en-US" dirty="0"/>
              <a:t>Niche breadth-range size relationships (</a:t>
            </a:r>
            <a:r>
              <a:rPr lang="en-US" dirty="0" err="1"/>
              <a:t>Slatyer</a:t>
            </a:r>
            <a:r>
              <a:rPr lang="en-US" dirty="0"/>
              <a:t> et al 2013)</a:t>
            </a:r>
            <a:endParaRPr lang="en-AU" dirty="0"/>
          </a:p>
        </p:txBody>
      </p:sp>
      <p:pic>
        <p:nvPicPr>
          <p:cNvPr id="5" name="Picture 4">
            <a:extLst>
              <a:ext uri="{FF2B5EF4-FFF2-40B4-BE49-F238E27FC236}">
                <a16:creationId xmlns:a16="http://schemas.microsoft.com/office/drawing/2014/main" id="{92DBBF56-1ED2-0128-8C05-719BB6F270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2966" y="0"/>
            <a:ext cx="3516823" cy="4970932"/>
          </a:xfrm>
          <a:prstGeom prst="rect">
            <a:avLst/>
          </a:prstGeom>
        </p:spPr>
      </p:pic>
    </p:spTree>
    <p:extLst>
      <p:ext uri="{BB962C8B-B14F-4D97-AF65-F5344CB8AC3E}">
        <p14:creationId xmlns:p14="http://schemas.microsoft.com/office/powerpoint/2010/main" val="1415907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70A53-251D-30EB-012C-F22821D3BF50}"/>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F7197FF9-7FBA-282B-E24E-A90AD49967DC}"/>
              </a:ext>
            </a:extLst>
          </p:cNvPr>
          <p:cNvSpPr>
            <a:spLocks noGrp="1"/>
          </p:cNvSpPr>
          <p:nvPr>
            <p:ph type="title"/>
          </p:nvPr>
        </p:nvSpPr>
        <p:spPr>
          <a:xfrm>
            <a:off x="755576" y="233771"/>
            <a:ext cx="7416824" cy="695392"/>
          </a:xfrm>
        </p:spPr>
        <p:txBody>
          <a:bodyPr>
            <a:noAutofit/>
          </a:bodyPr>
          <a:lstStyle/>
          <a:p>
            <a:r>
              <a:rPr lang="en-AU" sz="3200" dirty="0"/>
              <a:t>Spatial Patterns in Climate Sensitivity</a:t>
            </a:r>
            <a:endParaRPr lang="en-AU" sz="1800" dirty="0"/>
          </a:p>
        </p:txBody>
      </p:sp>
      <p:sp>
        <p:nvSpPr>
          <p:cNvPr id="2" name="AutoShape 2">
            <a:extLst>
              <a:ext uri="{FF2B5EF4-FFF2-40B4-BE49-F238E27FC236}">
                <a16:creationId xmlns:a16="http://schemas.microsoft.com/office/drawing/2014/main" id="{B159D315-1DD7-99EC-1EA2-1F28B12850F6}"/>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a:extLst>
              <a:ext uri="{FF2B5EF4-FFF2-40B4-BE49-F238E27FC236}">
                <a16:creationId xmlns:a16="http://schemas.microsoft.com/office/drawing/2014/main" id="{340ADAE9-5F53-2EDC-44AD-12D0840E1136}"/>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E3CFAF51-FEF4-4A16-5F60-5A6D1FE99F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836356"/>
            <a:ext cx="3808040" cy="4307144"/>
          </a:xfrm>
          <a:prstGeom prst="rect">
            <a:avLst/>
          </a:prstGeom>
        </p:spPr>
      </p:pic>
      <p:pic>
        <p:nvPicPr>
          <p:cNvPr id="9" name="Picture 8">
            <a:extLst>
              <a:ext uri="{FF2B5EF4-FFF2-40B4-BE49-F238E27FC236}">
                <a16:creationId xmlns:a16="http://schemas.microsoft.com/office/drawing/2014/main" id="{7859568E-BC81-9133-A363-0FF3E1DDE2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800" y="834825"/>
            <a:ext cx="3808040" cy="4307144"/>
          </a:xfrm>
          <a:prstGeom prst="rect">
            <a:avLst/>
          </a:prstGeom>
        </p:spPr>
      </p:pic>
    </p:spTree>
    <p:extLst>
      <p:ext uri="{BB962C8B-B14F-4D97-AF65-F5344CB8AC3E}">
        <p14:creationId xmlns:p14="http://schemas.microsoft.com/office/powerpoint/2010/main" val="3799599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E19B9-D51C-9275-9603-F099C86E2AB4}"/>
            </a:ext>
          </a:extLst>
        </p:cNvPr>
        <p:cNvGrpSpPr/>
        <p:nvPr/>
      </p:nvGrpSpPr>
      <p:grpSpPr>
        <a:xfrm>
          <a:off x="0" y="0"/>
          <a:ext cx="0" cy="0"/>
          <a:chOff x="0" y="0"/>
          <a:chExt cx="0" cy="0"/>
        </a:xfrm>
      </p:grpSpPr>
      <p:pic>
        <p:nvPicPr>
          <p:cNvPr id="32" name="Picture Placeholder 31" descr="A picture containing several&#10;&#10;Description automatically generated">
            <a:extLst>
              <a:ext uri="{FF2B5EF4-FFF2-40B4-BE49-F238E27FC236}">
                <a16:creationId xmlns:a16="http://schemas.microsoft.com/office/drawing/2014/main" id="{C739D5FC-748A-2C97-1234-8354A0BBD318}"/>
              </a:ext>
            </a:extLst>
          </p:cNvPr>
          <p:cNvPicPr>
            <a:picLocks noGrp="1" noChangeAspect="1"/>
          </p:cNvPicPr>
          <p:nvPr>
            <p:ph type="pic" sz="quarter" idx="12"/>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6853836" y="0"/>
            <a:ext cx="2290164" cy="5143500"/>
          </a:xfrm>
        </p:spPr>
      </p:pic>
      <p:sp>
        <p:nvSpPr>
          <p:cNvPr id="17" name="Content Placeholder 16">
            <a:extLst>
              <a:ext uri="{FF2B5EF4-FFF2-40B4-BE49-F238E27FC236}">
                <a16:creationId xmlns:a16="http://schemas.microsoft.com/office/drawing/2014/main" id="{E379248C-5AA7-99A3-643D-BAAF48A26AD7}"/>
              </a:ext>
            </a:extLst>
          </p:cNvPr>
          <p:cNvSpPr>
            <a:spLocks noGrp="1"/>
          </p:cNvSpPr>
          <p:nvPr>
            <p:ph idx="1"/>
          </p:nvPr>
        </p:nvSpPr>
        <p:spPr>
          <a:xfrm>
            <a:off x="434637" y="873136"/>
            <a:ext cx="3816422" cy="3858853"/>
          </a:xfrm>
        </p:spPr>
        <p:txBody>
          <a:bodyPr>
            <a:normAutofit fontScale="85000" lnSpcReduction="10000"/>
          </a:bodyPr>
          <a:lstStyle/>
          <a:p>
            <a:pPr marL="0" indent="0">
              <a:buNone/>
            </a:pPr>
            <a:r>
              <a:rPr lang="en-US" b="1" dirty="0"/>
              <a:t>Australia’s Ecological Workhorses</a:t>
            </a:r>
          </a:p>
          <a:p>
            <a:pPr marL="0" indent="0">
              <a:buNone/>
            </a:pPr>
            <a:endParaRPr lang="en-AU" dirty="0"/>
          </a:p>
          <a:p>
            <a:pPr lvl="0"/>
            <a:r>
              <a:rPr lang="en-US" dirty="0"/>
              <a:t>900+ species across every Australian ecosystem - </a:t>
            </a:r>
            <a:r>
              <a:rPr lang="en-AU" dirty="0"/>
              <a:t>largest and most widespread genus of plants in the Australian flora</a:t>
            </a:r>
            <a:endParaRPr lang="en-US" dirty="0"/>
          </a:p>
          <a:p>
            <a:pPr lvl="0"/>
            <a:endParaRPr lang="en-AU" dirty="0"/>
          </a:p>
          <a:p>
            <a:pPr lvl="0"/>
            <a:r>
              <a:rPr lang="en-US" dirty="0"/>
              <a:t>Nitrogen fixation and soil health</a:t>
            </a:r>
          </a:p>
          <a:p>
            <a:pPr lvl="0"/>
            <a:endParaRPr lang="en-AU" dirty="0"/>
          </a:p>
          <a:p>
            <a:pPr lvl="0"/>
            <a:r>
              <a:rPr lang="en-US" dirty="0"/>
              <a:t>Critical for restoration efforts and biodiversity maintenance</a:t>
            </a:r>
          </a:p>
          <a:p>
            <a:pPr lvl="0"/>
            <a:endParaRPr lang="en-AU" dirty="0"/>
          </a:p>
          <a:p>
            <a:pPr lvl="0"/>
            <a:r>
              <a:rPr lang="en-US" dirty="0"/>
              <a:t>Diverse invasion biology globally</a:t>
            </a:r>
          </a:p>
        </p:txBody>
      </p:sp>
      <p:sp>
        <p:nvSpPr>
          <p:cNvPr id="16" name="Title 15">
            <a:extLst>
              <a:ext uri="{FF2B5EF4-FFF2-40B4-BE49-F238E27FC236}">
                <a16:creationId xmlns:a16="http://schemas.microsoft.com/office/drawing/2014/main" id="{60C9A52D-A536-3D96-E50A-308C272DFA42}"/>
              </a:ext>
            </a:extLst>
          </p:cNvPr>
          <p:cNvSpPr>
            <a:spLocks noGrp="1"/>
          </p:cNvSpPr>
          <p:nvPr>
            <p:ph type="title"/>
          </p:nvPr>
        </p:nvSpPr>
        <p:spPr>
          <a:xfrm>
            <a:off x="1171170" y="227921"/>
            <a:ext cx="6336704" cy="639365"/>
          </a:xfrm>
        </p:spPr>
        <p:txBody>
          <a:bodyPr>
            <a:normAutofit/>
          </a:bodyPr>
          <a:lstStyle/>
          <a:p>
            <a:r>
              <a:rPr lang="en-AU" sz="2800" dirty="0"/>
              <a:t>Why Acacias?</a:t>
            </a:r>
          </a:p>
        </p:txBody>
      </p:sp>
      <p:pic>
        <p:nvPicPr>
          <p:cNvPr id="2050" name="Picture 2">
            <a:extLst>
              <a:ext uri="{FF2B5EF4-FFF2-40B4-BE49-F238E27FC236}">
                <a16:creationId xmlns:a16="http://schemas.microsoft.com/office/drawing/2014/main" id="{76A2A29F-A99D-EB6C-65E2-E1E3245D8A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9724" y="987574"/>
            <a:ext cx="4714276" cy="29138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CF06EB0-CE5C-67F9-D09D-4113EA096C34}"/>
              </a:ext>
            </a:extLst>
          </p:cNvPr>
          <p:cNvSpPr txBox="1"/>
          <p:nvPr/>
        </p:nvSpPr>
        <p:spPr>
          <a:xfrm>
            <a:off x="6849776" y="3961472"/>
            <a:ext cx="2349797" cy="954107"/>
          </a:xfrm>
          <a:prstGeom prst="rect">
            <a:avLst/>
          </a:prstGeom>
          <a:noFill/>
        </p:spPr>
        <p:txBody>
          <a:bodyPr wrap="square" rtlCol="0">
            <a:spAutoFit/>
          </a:bodyPr>
          <a:lstStyle/>
          <a:p>
            <a:r>
              <a:rPr lang="en-AU" sz="800" dirty="0"/>
              <a:t>Richardson, D. M., Marchante, E., &amp; Le Roux, J. J. (2023). Australian acacia species around the world: historical, social, evolutionary and ecological insights into one of the planet’s most widespread plant genera. In </a:t>
            </a:r>
            <a:r>
              <a:rPr lang="en-AU" sz="800" i="1" dirty="0"/>
              <a:t>Wattles: Australian Acacia Species Around the World</a:t>
            </a:r>
            <a:r>
              <a:rPr lang="en-AU" sz="800" dirty="0"/>
              <a:t> (pp. 1-26). GB: CABI.</a:t>
            </a:r>
          </a:p>
          <a:p>
            <a:endParaRPr lang="en-US" sz="800" dirty="0"/>
          </a:p>
        </p:txBody>
      </p:sp>
    </p:spTree>
    <p:extLst>
      <p:ext uri="{BB962C8B-B14F-4D97-AF65-F5344CB8AC3E}">
        <p14:creationId xmlns:p14="http://schemas.microsoft.com/office/powerpoint/2010/main" val="382390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B2D17-FABA-122C-4734-D25E168DB801}"/>
            </a:ext>
          </a:extLst>
        </p:cNvPr>
        <p:cNvGrpSpPr/>
        <p:nvPr/>
      </p:nvGrpSpPr>
      <p:grpSpPr>
        <a:xfrm>
          <a:off x="0" y="0"/>
          <a:ext cx="0" cy="0"/>
          <a:chOff x="0" y="0"/>
          <a:chExt cx="0" cy="0"/>
        </a:xfrm>
      </p:grpSpPr>
      <p:pic>
        <p:nvPicPr>
          <p:cNvPr id="32" name="Picture Placeholder 31" descr="A picture containing several&#10;&#10;Description automatically generated">
            <a:extLst>
              <a:ext uri="{FF2B5EF4-FFF2-40B4-BE49-F238E27FC236}">
                <a16:creationId xmlns:a16="http://schemas.microsoft.com/office/drawing/2014/main" id="{BEE234B7-672D-4589-A050-2719E5BDA8A3}"/>
              </a:ext>
            </a:extLst>
          </p:cNvPr>
          <p:cNvPicPr>
            <a:picLocks noGrp="1" noChangeAspect="1"/>
          </p:cNvPicPr>
          <p:nvPr>
            <p:ph type="pic" sz="quarter" idx="12"/>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6853836" y="0"/>
            <a:ext cx="2290164" cy="5143500"/>
          </a:xfrm>
        </p:spPr>
      </p:pic>
      <p:sp>
        <p:nvSpPr>
          <p:cNvPr id="17" name="Content Placeholder 16">
            <a:extLst>
              <a:ext uri="{FF2B5EF4-FFF2-40B4-BE49-F238E27FC236}">
                <a16:creationId xmlns:a16="http://schemas.microsoft.com/office/drawing/2014/main" id="{091BBB0B-B473-13FF-5781-247228AA3413}"/>
              </a:ext>
            </a:extLst>
          </p:cNvPr>
          <p:cNvSpPr>
            <a:spLocks noGrp="1"/>
          </p:cNvSpPr>
          <p:nvPr>
            <p:ph idx="1"/>
          </p:nvPr>
        </p:nvSpPr>
        <p:spPr>
          <a:xfrm>
            <a:off x="763220" y="867286"/>
            <a:ext cx="3816422" cy="4042443"/>
          </a:xfrm>
        </p:spPr>
        <p:txBody>
          <a:bodyPr>
            <a:normAutofit fontScale="70000" lnSpcReduction="20000"/>
          </a:bodyPr>
          <a:lstStyle/>
          <a:p>
            <a:pPr marL="0" lvl="0" indent="0">
              <a:buNone/>
            </a:pPr>
            <a:r>
              <a:rPr lang="en-US" b="1" dirty="0"/>
              <a:t>Australasian Virtual Herbarium</a:t>
            </a:r>
          </a:p>
          <a:p>
            <a:pPr lvl="0"/>
            <a:r>
              <a:rPr lang="en-US" dirty="0"/>
              <a:t>270,000+ records</a:t>
            </a:r>
          </a:p>
          <a:p>
            <a:pPr lvl="0"/>
            <a:r>
              <a:rPr lang="en-US" dirty="0"/>
              <a:t>75,000+ with flowering described</a:t>
            </a:r>
          </a:p>
          <a:p>
            <a:pPr lvl="0"/>
            <a:r>
              <a:rPr lang="en-US" dirty="0"/>
              <a:t>Under-</a:t>
            </a:r>
            <a:r>
              <a:rPr lang="en-US" dirty="0" err="1"/>
              <a:t>utilised</a:t>
            </a:r>
            <a:r>
              <a:rPr lang="en-US" dirty="0"/>
              <a:t> in phenological research</a:t>
            </a:r>
          </a:p>
          <a:p>
            <a:pPr lvl="0"/>
            <a:endParaRPr lang="en-US" dirty="0"/>
          </a:p>
          <a:p>
            <a:pPr marL="0" lvl="0" indent="0">
              <a:buNone/>
            </a:pPr>
            <a:r>
              <a:rPr lang="en-US" dirty="0"/>
              <a:t>For our study:</a:t>
            </a:r>
          </a:p>
          <a:p>
            <a:pPr lvl="0"/>
            <a:r>
              <a:rPr lang="en-US" dirty="0"/>
              <a:t>20,950 herbarium specimens</a:t>
            </a:r>
          </a:p>
          <a:p>
            <a:pPr lvl="1"/>
            <a:r>
              <a:rPr lang="en-US" sz="1600" dirty="0"/>
              <a:t>‘flower*’; min. 3 per species X grid X year</a:t>
            </a:r>
          </a:p>
          <a:p>
            <a:pPr marL="216000" lvl="1" indent="0">
              <a:buNone/>
            </a:pPr>
            <a:endParaRPr lang="en-AU" dirty="0"/>
          </a:p>
          <a:p>
            <a:pPr lvl="0"/>
            <a:r>
              <a:rPr lang="en-US" dirty="0"/>
              <a:t>548 Acacia species with phylogeny</a:t>
            </a:r>
          </a:p>
          <a:p>
            <a:pPr marL="0" lvl="0" indent="0">
              <a:buNone/>
            </a:pPr>
            <a:endParaRPr lang="en-AU" dirty="0"/>
          </a:p>
          <a:p>
            <a:pPr lvl="0"/>
            <a:r>
              <a:rPr lang="en-US" dirty="0"/>
              <a:t>110 years of data (1911-2020) </a:t>
            </a:r>
          </a:p>
          <a:p>
            <a:pPr lvl="1"/>
            <a:r>
              <a:rPr lang="en-US" dirty="0"/>
              <a:t>Aligning with AGCD v2</a:t>
            </a:r>
          </a:p>
          <a:p>
            <a:pPr marL="0" lvl="0" indent="0">
              <a:buNone/>
            </a:pPr>
            <a:endParaRPr lang="en-AU" dirty="0"/>
          </a:p>
          <a:p>
            <a:pPr lvl="0"/>
            <a:r>
              <a:rPr lang="en-US" dirty="0"/>
              <a:t>Continental coverage via 100×100km grid system</a:t>
            </a:r>
            <a:endParaRPr lang="en-AU" dirty="0"/>
          </a:p>
        </p:txBody>
      </p:sp>
      <p:sp>
        <p:nvSpPr>
          <p:cNvPr id="16" name="Title 15">
            <a:extLst>
              <a:ext uri="{FF2B5EF4-FFF2-40B4-BE49-F238E27FC236}">
                <a16:creationId xmlns:a16="http://schemas.microsoft.com/office/drawing/2014/main" id="{492EF689-93CD-ECB0-AF25-2C8802B7F908}"/>
              </a:ext>
            </a:extLst>
          </p:cNvPr>
          <p:cNvSpPr>
            <a:spLocks noGrp="1"/>
          </p:cNvSpPr>
          <p:nvPr>
            <p:ph type="title"/>
          </p:nvPr>
        </p:nvSpPr>
        <p:spPr>
          <a:xfrm>
            <a:off x="899592" y="227921"/>
            <a:ext cx="6336704" cy="639365"/>
          </a:xfrm>
        </p:spPr>
        <p:txBody>
          <a:bodyPr>
            <a:normAutofit/>
          </a:bodyPr>
          <a:lstStyle/>
          <a:p>
            <a:r>
              <a:rPr lang="en-AU" sz="2400" dirty="0"/>
              <a:t>Herbaria + Natural History Collections at Scale</a:t>
            </a:r>
          </a:p>
        </p:txBody>
      </p:sp>
      <p:pic>
        <p:nvPicPr>
          <p:cNvPr id="4098" name="Picture 2" descr="Pressed yellow flowers and green leaves">
            <a:extLst>
              <a:ext uri="{FF2B5EF4-FFF2-40B4-BE49-F238E27FC236}">
                <a16:creationId xmlns:a16="http://schemas.microsoft.com/office/drawing/2014/main" id="{873B9174-7D67-9A14-F162-86C4B073A5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8696" y="701633"/>
            <a:ext cx="2952328" cy="432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77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DF400-2D68-CD67-6324-9A68E18E5690}"/>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2B49458A-137A-E32F-2D36-EA545DB27606}"/>
              </a:ext>
            </a:extLst>
          </p:cNvPr>
          <p:cNvSpPr txBox="1"/>
          <p:nvPr/>
        </p:nvSpPr>
        <p:spPr>
          <a:xfrm>
            <a:off x="5447312" y="733687"/>
            <a:ext cx="3379380" cy="5016758"/>
          </a:xfrm>
          <a:prstGeom prst="rect">
            <a:avLst/>
          </a:prstGeom>
          <a:noFill/>
        </p:spPr>
        <p:txBody>
          <a:bodyPr wrap="square" rtlCol="0">
            <a:spAutoFit/>
          </a:bodyPr>
          <a:lstStyle/>
          <a:p>
            <a:r>
              <a:rPr lang="en-US" sz="1600" b="1" dirty="0"/>
              <a:t>Bayesian hierarchical modelling @ continental scale</a:t>
            </a:r>
          </a:p>
          <a:p>
            <a:endParaRPr lang="en-US" sz="1600" b="1" dirty="0"/>
          </a:p>
          <a:p>
            <a:pPr marL="285743" indent="-285743">
              <a:buFont typeface="Arial" panose="020B0604020202020204" pitchFamily="34" charset="0"/>
              <a:buChar char="•"/>
            </a:pPr>
            <a:r>
              <a:rPr lang="en-US" sz="1600" b="1" dirty="0"/>
              <a:t>20,950 specimens across Australia, 5,259 flowering time estimates after filtering</a:t>
            </a:r>
          </a:p>
          <a:p>
            <a:pPr marL="285743" indent="-285743">
              <a:buFont typeface="Arial" panose="020B0604020202020204" pitchFamily="34" charset="0"/>
              <a:buChar char="•"/>
            </a:pPr>
            <a:r>
              <a:rPr lang="en-US" sz="1600" b="1" dirty="0"/>
              <a:t>548 species</a:t>
            </a:r>
          </a:p>
          <a:p>
            <a:pPr marL="285743" indent="-285743">
              <a:buFont typeface="Arial" panose="020B0604020202020204" pitchFamily="34" charset="0"/>
              <a:buChar char="•"/>
            </a:pPr>
            <a:r>
              <a:rPr lang="en-US" sz="1600" b="1" dirty="0"/>
              <a:t>1910-2020</a:t>
            </a:r>
          </a:p>
          <a:p>
            <a:endParaRPr lang="en-US" sz="1600" dirty="0"/>
          </a:p>
          <a:p>
            <a:r>
              <a:rPr lang="en-US" sz="1600" dirty="0"/>
              <a:t>Predictors for flowering time:</a:t>
            </a:r>
          </a:p>
          <a:p>
            <a:pPr marL="285743" indent="-285743">
              <a:buFont typeface="Courier New" panose="02070309020205020404" pitchFamily="49" charset="0"/>
              <a:buChar char="o"/>
            </a:pPr>
            <a:r>
              <a:rPr lang="en-US" sz="1600" dirty="0"/>
              <a:t>Local climate drivers (temperature, rainfall) </a:t>
            </a:r>
          </a:p>
          <a:p>
            <a:pPr marL="285743" indent="-285743">
              <a:buFont typeface="Courier New" panose="02070309020205020404" pitchFamily="49" charset="0"/>
              <a:buChar char="o"/>
            </a:pPr>
            <a:r>
              <a:rPr lang="en-US" sz="1600" dirty="0"/>
              <a:t>Climate zones (</a:t>
            </a:r>
            <a:r>
              <a:rPr lang="en-US" sz="1600" dirty="0" err="1"/>
              <a:t>Köppen</a:t>
            </a:r>
            <a:r>
              <a:rPr lang="en-US" sz="1600" dirty="0"/>
              <a:t>)</a:t>
            </a:r>
          </a:p>
          <a:p>
            <a:pPr marL="285743" indent="-285743">
              <a:buFont typeface="Courier New" panose="02070309020205020404" pitchFamily="49" charset="0"/>
              <a:buChar char="o"/>
            </a:pPr>
            <a:r>
              <a:rPr lang="en-US" sz="1600" dirty="0"/>
              <a:t>Day length (control covariate)</a:t>
            </a:r>
          </a:p>
          <a:p>
            <a:pPr marL="285743" indent="-285743">
              <a:buFont typeface="Courier New" panose="02070309020205020404" pitchFamily="49" charset="0"/>
              <a:buChar char="o"/>
            </a:pPr>
            <a:r>
              <a:rPr lang="en-US" sz="1600" dirty="0"/>
              <a:t>Phylogenetic covariance</a:t>
            </a:r>
          </a:p>
          <a:p>
            <a:pPr marL="285743" indent="-285743">
              <a:buFont typeface="Courier New" panose="02070309020205020404" pitchFamily="49" charset="0"/>
              <a:buChar char="o"/>
            </a:pPr>
            <a:r>
              <a:rPr lang="en-US" sz="1600" dirty="0"/>
              <a:t>Calendar year</a:t>
            </a:r>
          </a:p>
          <a:p>
            <a:pPr marL="285743" indent="-285743">
              <a:buFont typeface="Courier New" panose="02070309020205020404" pitchFamily="49" charset="0"/>
              <a:buChar char="o"/>
            </a:pPr>
            <a:r>
              <a:rPr lang="en-US" sz="1600" dirty="0"/>
              <a:t>Spatial autocorrelation</a:t>
            </a:r>
          </a:p>
          <a:p>
            <a:endParaRPr lang="en-US" sz="1600" dirty="0"/>
          </a:p>
          <a:p>
            <a:endParaRPr lang="en-US" sz="1600" dirty="0"/>
          </a:p>
          <a:p>
            <a:endParaRPr lang="en-US" sz="1600" dirty="0"/>
          </a:p>
        </p:txBody>
      </p:sp>
      <p:sp>
        <p:nvSpPr>
          <p:cNvPr id="5" name="Title 15">
            <a:extLst>
              <a:ext uri="{FF2B5EF4-FFF2-40B4-BE49-F238E27FC236}">
                <a16:creationId xmlns:a16="http://schemas.microsoft.com/office/drawing/2014/main" id="{C7AFEB91-4F66-CA33-18B1-C55856A8E176}"/>
              </a:ext>
            </a:extLst>
          </p:cNvPr>
          <p:cNvSpPr txBox="1">
            <a:spLocks/>
          </p:cNvSpPr>
          <p:nvPr/>
        </p:nvSpPr>
        <p:spPr>
          <a:xfrm>
            <a:off x="899592" y="227921"/>
            <a:ext cx="6336704" cy="639365"/>
          </a:xfrm>
          <a:prstGeom prst="rect">
            <a:avLst/>
          </a:prstGeom>
        </p:spPr>
        <p:txBody>
          <a:bodyPr vert="horz" lIns="0" tIns="0" rIns="0" bIns="0" rtlCol="0" anchor="t" anchorCtr="0">
            <a:normAutofit/>
          </a:bodyPr>
          <a:lstStyle>
            <a:lvl1pPr algn="l" defTabSz="914400" rtl="0" eaLnBrk="1" latinLnBrk="0" hangingPunct="1">
              <a:spcBef>
                <a:spcPct val="0"/>
              </a:spcBef>
              <a:buNone/>
              <a:defRPr sz="3600" b="0" kern="1200">
                <a:solidFill>
                  <a:schemeClr val="accent3"/>
                </a:solidFill>
                <a:latin typeface="+mj-lt"/>
                <a:ea typeface="+mj-ea"/>
                <a:cs typeface="+mj-cs"/>
              </a:defRPr>
            </a:lvl1pPr>
          </a:lstStyle>
          <a:p>
            <a:r>
              <a:rPr lang="en-AU" sz="2400" dirty="0"/>
              <a:t>Our Modelling Approach</a:t>
            </a:r>
          </a:p>
        </p:txBody>
      </p:sp>
      <p:pic>
        <p:nvPicPr>
          <p:cNvPr id="2" name="Picture 1" descr="A map of australia with different colored dots&#10;&#10;Description automatically generated">
            <a:extLst>
              <a:ext uri="{FF2B5EF4-FFF2-40B4-BE49-F238E27FC236}">
                <a16:creationId xmlns:a16="http://schemas.microsoft.com/office/drawing/2014/main" id="{A201F60E-1090-5A99-CF40-4DFE26167230}"/>
              </a:ext>
            </a:extLst>
          </p:cNvPr>
          <p:cNvPicPr>
            <a:picLocks noChangeAspect="1"/>
          </p:cNvPicPr>
          <p:nvPr/>
        </p:nvPicPr>
        <p:blipFill>
          <a:blip r:embed="rId3">
            <a:extLst>
              <a:ext uri="{28A0092B-C50C-407E-A947-70E740481C1C}">
                <a14:useLocalDpi xmlns:a14="http://schemas.microsoft.com/office/drawing/2010/main" val="0"/>
              </a:ext>
            </a:extLst>
          </a:blip>
          <a:srcRect l="14617" r="15671"/>
          <a:stretch/>
        </p:blipFill>
        <p:spPr>
          <a:xfrm>
            <a:off x="179512" y="987574"/>
            <a:ext cx="4773722" cy="4166992"/>
          </a:xfrm>
          <a:prstGeom prst="rect">
            <a:avLst/>
          </a:prstGeom>
        </p:spPr>
      </p:pic>
    </p:spTree>
    <p:extLst>
      <p:ext uri="{BB962C8B-B14F-4D97-AF65-F5344CB8AC3E}">
        <p14:creationId xmlns:p14="http://schemas.microsoft.com/office/powerpoint/2010/main" val="152713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E23F8-C632-3823-B9C0-A3F44ADB0669}"/>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B6395071-ABA4-692B-DA38-653F052F7287}"/>
              </a:ext>
            </a:extLst>
          </p:cNvPr>
          <p:cNvSpPr txBox="1"/>
          <p:nvPr/>
        </p:nvSpPr>
        <p:spPr>
          <a:xfrm>
            <a:off x="5447312" y="733687"/>
            <a:ext cx="3379380" cy="5016758"/>
          </a:xfrm>
          <a:prstGeom prst="rect">
            <a:avLst/>
          </a:prstGeom>
          <a:noFill/>
        </p:spPr>
        <p:txBody>
          <a:bodyPr wrap="square" rtlCol="0">
            <a:spAutoFit/>
          </a:bodyPr>
          <a:lstStyle/>
          <a:p>
            <a:r>
              <a:rPr lang="en-US" sz="1600" b="1" dirty="0"/>
              <a:t>Bayesian hierarchical modelling @ continental scale</a:t>
            </a:r>
          </a:p>
          <a:p>
            <a:endParaRPr lang="en-US" sz="1600" b="1" dirty="0"/>
          </a:p>
          <a:p>
            <a:pPr marL="285743" indent="-285743">
              <a:buFont typeface="Arial" panose="020B0604020202020204" pitchFamily="34" charset="0"/>
              <a:buChar char="•"/>
            </a:pPr>
            <a:r>
              <a:rPr lang="en-US" sz="1600" b="1" dirty="0"/>
              <a:t>20,950 specimens across Australia, 5,259 flowering time estimates after filtering</a:t>
            </a:r>
          </a:p>
          <a:p>
            <a:pPr marL="285743" indent="-285743">
              <a:buFont typeface="Arial" panose="020B0604020202020204" pitchFamily="34" charset="0"/>
              <a:buChar char="•"/>
            </a:pPr>
            <a:r>
              <a:rPr lang="en-US" sz="1600" b="1" dirty="0"/>
              <a:t>548 species</a:t>
            </a:r>
          </a:p>
          <a:p>
            <a:pPr marL="285743" indent="-285743">
              <a:buFont typeface="Arial" panose="020B0604020202020204" pitchFamily="34" charset="0"/>
              <a:buChar char="•"/>
            </a:pPr>
            <a:r>
              <a:rPr lang="en-US" sz="1600" b="1" dirty="0"/>
              <a:t>1910-2020</a:t>
            </a:r>
          </a:p>
          <a:p>
            <a:endParaRPr lang="en-US" sz="1600" dirty="0"/>
          </a:p>
          <a:p>
            <a:r>
              <a:rPr lang="en-US" sz="1600" dirty="0"/>
              <a:t>Predictors for flowering time:</a:t>
            </a:r>
          </a:p>
          <a:p>
            <a:pPr marL="285743" indent="-285743">
              <a:buFont typeface="Courier New" panose="02070309020205020404" pitchFamily="49" charset="0"/>
              <a:buChar char="o"/>
            </a:pPr>
            <a:r>
              <a:rPr lang="en-US" sz="1600" dirty="0"/>
              <a:t>Local climate drivers (temperature, rainfall) </a:t>
            </a:r>
          </a:p>
          <a:p>
            <a:pPr marL="285743" indent="-285743">
              <a:buFont typeface="Courier New" panose="02070309020205020404" pitchFamily="49" charset="0"/>
              <a:buChar char="o"/>
            </a:pPr>
            <a:r>
              <a:rPr lang="en-US" sz="1600" dirty="0"/>
              <a:t>Climate zones (</a:t>
            </a:r>
            <a:r>
              <a:rPr lang="en-US" sz="1600" dirty="0" err="1"/>
              <a:t>Köppen</a:t>
            </a:r>
            <a:r>
              <a:rPr lang="en-US" sz="1600" dirty="0"/>
              <a:t>)</a:t>
            </a:r>
          </a:p>
          <a:p>
            <a:pPr marL="285743" indent="-285743">
              <a:buFont typeface="Courier New" panose="02070309020205020404" pitchFamily="49" charset="0"/>
              <a:buChar char="o"/>
            </a:pPr>
            <a:r>
              <a:rPr lang="en-US" sz="1600" dirty="0"/>
              <a:t>Day length (control covariate)</a:t>
            </a:r>
          </a:p>
          <a:p>
            <a:pPr marL="285743" indent="-285743">
              <a:buFont typeface="Courier New" panose="02070309020205020404" pitchFamily="49" charset="0"/>
              <a:buChar char="o"/>
            </a:pPr>
            <a:r>
              <a:rPr lang="en-US" sz="1600" dirty="0"/>
              <a:t>Phylogenetic covariance</a:t>
            </a:r>
          </a:p>
          <a:p>
            <a:pPr marL="285743" indent="-285743">
              <a:buFont typeface="Courier New" panose="02070309020205020404" pitchFamily="49" charset="0"/>
              <a:buChar char="o"/>
            </a:pPr>
            <a:r>
              <a:rPr lang="en-US" sz="1600" dirty="0"/>
              <a:t>Calendar year</a:t>
            </a:r>
          </a:p>
          <a:p>
            <a:pPr marL="285743" indent="-285743">
              <a:buFont typeface="Courier New" panose="02070309020205020404" pitchFamily="49" charset="0"/>
              <a:buChar char="o"/>
            </a:pPr>
            <a:r>
              <a:rPr lang="en-US" sz="1600" dirty="0"/>
              <a:t>Spatial autocorrelation</a:t>
            </a:r>
          </a:p>
          <a:p>
            <a:endParaRPr lang="en-US" sz="1600" dirty="0"/>
          </a:p>
          <a:p>
            <a:endParaRPr lang="en-US" sz="1600" dirty="0"/>
          </a:p>
          <a:p>
            <a:endParaRPr lang="en-US" sz="1600" dirty="0"/>
          </a:p>
        </p:txBody>
      </p:sp>
      <p:sp>
        <p:nvSpPr>
          <p:cNvPr id="5" name="Title 15">
            <a:extLst>
              <a:ext uri="{FF2B5EF4-FFF2-40B4-BE49-F238E27FC236}">
                <a16:creationId xmlns:a16="http://schemas.microsoft.com/office/drawing/2014/main" id="{B3A022C7-B939-4F36-1325-63BD096DCCA2}"/>
              </a:ext>
            </a:extLst>
          </p:cNvPr>
          <p:cNvSpPr txBox="1">
            <a:spLocks/>
          </p:cNvSpPr>
          <p:nvPr/>
        </p:nvSpPr>
        <p:spPr>
          <a:xfrm>
            <a:off x="899592" y="227921"/>
            <a:ext cx="6336704" cy="639365"/>
          </a:xfrm>
          <a:prstGeom prst="rect">
            <a:avLst/>
          </a:prstGeom>
        </p:spPr>
        <p:txBody>
          <a:bodyPr vert="horz" lIns="0" tIns="0" rIns="0" bIns="0" rtlCol="0" anchor="t" anchorCtr="0">
            <a:normAutofit/>
          </a:bodyPr>
          <a:lstStyle>
            <a:lvl1pPr algn="l" defTabSz="914400" rtl="0" eaLnBrk="1" latinLnBrk="0" hangingPunct="1">
              <a:spcBef>
                <a:spcPct val="0"/>
              </a:spcBef>
              <a:buNone/>
              <a:defRPr sz="3600" b="0" kern="1200">
                <a:solidFill>
                  <a:schemeClr val="accent3"/>
                </a:solidFill>
                <a:latin typeface="+mj-lt"/>
                <a:ea typeface="+mj-ea"/>
                <a:cs typeface="+mj-cs"/>
              </a:defRPr>
            </a:lvl1pPr>
          </a:lstStyle>
          <a:p>
            <a:r>
              <a:rPr lang="en-AU" sz="2400" dirty="0"/>
              <a:t>Our Modelling Approach</a:t>
            </a:r>
          </a:p>
        </p:txBody>
      </p:sp>
      <p:pic>
        <p:nvPicPr>
          <p:cNvPr id="3" name="Picture 2">
            <a:extLst>
              <a:ext uri="{FF2B5EF4-FFF2-40B4-BE49-F238E27FC236}">
                <a16:creationId xmlns:a16="http://schemas.microsoft.com/office/drawing/2014/main" id="{84138E3C-EFCA-8ED8-69D5-C04FEA7CB6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5606"/>
            <a:ext cx="5133904" cy="3168352"/>
          </a:xfrm>
          <a:prstGeom prst="rect">
            <a:avLst/>
          </a:prstGeom>
        </p:spPr>
      </p:pic>
    </p:spTree>
    <p:extLst>
      <p:ext uri="{BB962C8B-B14F-4D97-AF65-F5344CB8AC3E}">
        <p14:creationId xmlns:p14="http://schemas.microsoft.com/office/powerpoint/2010/main" val="153243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7CE3B-5730-6120-AE4F-F91CBF99D7D0}"/>
            </a:ext>
          </a:extLst>
        </p:cNvPr>
        <p:cNvGrpSpPr/>
        <p:nvPr/>
      </p:nvGrpSpPr>
      <p:grpSpPr>
        <a:xfrm>
          <a:off x="0" y="0"/>
          <a:ext cx="0" cy="0"/>
          <a:chOff x="0" y="0"/>
          <a:chExt cx="0" cy="0"/>
        </a:xfrm>
      </p:grpSpPr>
      <p:pic>
        <p:nvPicPr>
          <p:cNvPr id="32" name="Picture Placeholder 31" descr="A picture containing several&#10;&#10;Description automatically generated">
            <a:extLst>
              <a:ext uri="{FF2B5EF4-FFF2-40B4-BE49-F238E27FC236}">
                <a16:creationId xmlns:a16="http://schemas.microsoft.com/office/drawing/2014/main" id="{84EA6EC2-A7F1-8F69-017A-5A7A864046DB}"/>
              </a:ext>
            </a:extLst>
          </p:cNvPr>
          <p:cNvPicPr>
            <a:picLocks noGrp="1" noChangeAspect="1"/>
          </p:cNvPicPr>
          <p:nvPr>
            <p:ph type="pic" sz="quarter" idx="12"/>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6853836" y="0"/>
            <a:ext cx="2290164" cy="5143500"/>
          </a:xfrm>
        </p:spPr>
      </p:pic>
      <p:sp>
        <p:nvSpPr>
          <p:cNvPr id="17" name="Content Placeholder 16">
            <a:extLst>
              <a:ext uri="{FF2B5EF4-FFF2-40B4-BE49-F238E27FC236}">
                <a16:creationId xmlns:a16="http://schemas.microsoft.com/office/drawing/2014/main" id="{A2D3AD39-6FFF-E127-FA3E-9BBA52480968}"/>
              </a:ext>
            </a:extLst>
          </p:cNvPr>
          <p:cNvSpPr>
            <a:spLocks noGrp="1"/>
          </p:cNvSpPr>
          <p:nvPr>
            <p:ph idx="1"/>
          </p:nvPr>
        </p:nvSpPr>
        <p:spPr>
          <a:xfrm>
            <a:off x="381953" y="1050876"/>
            <a:ext cx="4056469" cy="3858853"/>
          </a:xfrm>
        </p:spPr>
        <p:txBody>
          <a:bodyPr>
            <a:normAutofit fontScale="77500" lnSpcReduction="20000"/>
          </a:bodyPr>
          <a:lstStyle/>
          <a:p>
            <a:pPr marL="0" indent="0">
              <a:buNone/>
            </a:pPr>
            <a:r>
              <a:rPr lang="en-US" b="1" dirty="0"/>
              <a:t>Why Standard Statistics Fail</a:t>
            </a:r>
            <a:endParaRPr lang="en-AU" dirty="0"/>
          </a:p>
          <a:p>
            <a:pPr lvl="0"/>
            <a:r>
              <a:rPr lang="en-US" dirty="0"/>
              <a:t>Day of year is circular: day 366/367 = day 1</a:t>
            </a:r>
          </a:p>
          <a:p>
            <a:pPr lvl="0"/>
            <a:endParaRPr lang="en-US" dirty="0"/>
          </a:p>
          <a:p>
            <a:pPr lvl="0"/>
            <a:r>
              <a:rPr lang="en-US" dirty="0"/>
              <a:t>Linear models miss seasonal wraparound effects</a:t>
            </a:r>
          </a:p>
          <a:p>
            <a:pPr lvl="1"/>
            <a:r>
              <a:rPr lang="en-US" dirty="0"/>
              <a:t>OK assumption on smaller local scales</a:t>
            </a:r>
          </a:p>
          <a:p>
            <a:pPr lvl="0"/>
            <a:endParaRPr lang="en-AU" dirty="0"/>
          </a:p>
          <a:p>
            <a:pPr lvl="0"/>
            <a:r>
              <a:rPr lang="en-US" dirty="0"/>
              <a:t>Normal distributions can predict impossible values (&lt;0, &gt;365)</a:t>
            </a:r>
          </a:p>
          <a:p>
            <a:pPr lvl="1"/>
            <a:r>
              <a:rPr lang="en-US" dirty="0"/>
              <a:t>Inappropriate representation of distances</a:t>
            </a:r>
          </a:p>
          <a:p>
            <a:pPr marL="0" lvl="0" indent="0">
              <a:buNone/>
            </a:pPr>
            <a:endParaRPr lang="en-AU" dirty="0"/>
          </a:p>
          <a:p>
            <a:pPr lvl="0"/>
            <a:r>
              <a:rPr lang="en-US" dirty="0"/>
              <a:t>Representation of flowering year-round</a:t>
            </a:r>
          </a:p>
          <a:p>
            <a:pPr marL="0" lvl="0" indent="0">
              <a:buNone/>
            </a:pPr>
            <a:r>
              <a:rPr lang="en-US" dirty="0"/>
              <a:t>--&gt; Need circular statistics approach</a:t>
            </a:r>
            <a:endParaRPr lang="en-AU" dirty="0"/>
          </a:p>
        </p:txBody>
      </p:sp>
      <p:sp>
        <p:nvSpPr>
          <p:cNvPr id="16" name="Title 15">
            <a:extLst>
              <a:ext uri="{FF2B5EF4-FFF2-40B4-BE49-F238E27FC236}">
                <a16:creationId xmlns:a16="http://schemas.microsoft.com/office/drawing/2014/main" id="{039DEA05-2B5C-0CB2-EE24-425047CA41D5}"/>
              </a:ext>
            </a:extLst>
          </p:cNvPr>
          <p:cNvSpPr>
            <a:spLocks noGrp="1"/>
          </p:cNvSpPr>
          <p:nvPr>
            <p:ph type="title"/>
          </p:nvPr>
        </p:nvSpPr>
        <p:spPr>
          <a:xfrm>
            <a:off x="755576" y="233771"/>
            <a:ext cx="6336704" cy="639365"/>
          </a:xfrm>
        </p:spPr>
        <p:txBody>
          <a:bodyPr>
            <a:normAutofit/>
          </a:bodyPr>
          <a:lstStyle/>
          <a:p>
            <a:r>
              <a:rPr lang="en-US" sz="3200" dirty="0"/>
              <a:t>The Circular Data Challenge</a:t>
            </a:r>
            <a:r>
              <a:rPr lang="en-AU" sz="2400" dirty="0"/>
              <a:t> </a:t>
            </a:r>
          </a:p>
        </p:txBody>
      </p:sp>
      <p:pic>
        <p:nvPicPr>
          <p:cNvPr id="5" name="Picture 4">
            <a:extLst>
              <a:ext uri="{FF2B5EF4-FFF2-40B4-BE49-F238E27FC236}">
                <a16:creationId xmlns:a16="http://schemas.microsoft.com/office/drawing/2014/main" id="{0674E9C0-11CB-E4E0-FB74-BADA13F9B2C2}"/>
              </a:ext>
            </a:extLst>
          </p:cNvPr>
          <p:cNvPicPr>
            <a:picLocks noChangeAspect="1"/>
          </p:cNvPicPr>
          <p:nvPr/>
        </p:nvPicPr>
        <p:blipFill>
          <a:blip r:embed="rId4"/>
          <a:stretch>
            <a:fillRect/>
          </a:stretch>
        </p:blipFill>
        <p:spPr>
          <a:xfrm>
            <a:off x="5427639" y="483518"/>
            <a:ext cx="3424350" cy="2011230"/>
          </a:xfrm>
          <a:prstGeom prst="rect">
            <a:avLst/>
          </a:prstGeom>
        </p:spPr>
      </p:pic>
      <p:sp>
        <p:nvSpPr>
          <p:cNvPr id="6" name="AutoShape 4">
            <a:extLst>
              <a:ext uri="{FF2B5EF4-FFF2-40B4-BE49-F238E27FC236}">
                <a16:creationId xmlns:a16="http://schemas.microsoft.com/office/drawing/2014/main" id="{D8F6E95A-11D9-EBAA-C354-3D9DBBA23BF1}"/>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45AB5365-D0AD-AD9C-F2BF-A607CBC2433D}"/>
              </a:ext>
            </a:extLst>
          </p:cNvPr>
          <p:cNvPicPr>
            <a:picLocks noChangeAspect="1"/>
          </p:cNvPicPr>
          <p:nvPr/>
        </p:nvPicPr>
        <p:blipFill>
          <a:blip r:embed="rId5"/>
          <a:stretch>
            <a:fillRect/>
          </a:stretch>
        </p:blipFill>
        <p:spPr>
          <a:xfrm>
            <a:off x="6084168" y="2626932"/>
            <a:ext cx="2336897" cy="2303099"/>
          </a:xfrm>
          <a:prstGeom prst="rect">
            <a:avLst/>
          </a:prstGeom>
        </p:spPr>
      </p:pic>
    </p:spTree>
    <p:extLst>
      <p:ext uri="{BB962C8B-B14F-4D97-AF65-F5344CB8AC3E}">
        <p14:creationId xmlns:p14="http://schemas.microsoft.com/office/powerpoint/2010/main" val="394039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7" end="7"/>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7B7BA-8CE9-B7EA-4F27-63D8CCAF8A69}"/>
            </a:ext>
          </a:extLst>
        </p:cNvPr>
        <p:cNvGrpSpPr/>
        <p:nvPr/>
      </p:nvGrpSpPr>
      <p:grpSpPr>
        <a:xfrm>
          <a:off x="0" y="0"/>
          <a:ext cx="0" cy="0"/>
          <a:chOff x="0" y="0"/>
          <a:chExt cx="0" cy="0"/>
        </a:xfrm>
      </p:grpSpPr>
      <p:pic>
        <p:nvPicPr>
          <p:cNvPr id="32" name="Picture Placeholder 31" descr="A picture containing several&#10;&#10;Description automatically generated">
            <a:extLst>
              <a:ext uri="{FF2B5EF4-FFF2-40B4-BE49-F238E27FC236}">
                <a16:creationId xmlns:a16="http://schemas.microsoft.com/office/drawing/2014/main" id="{028C71BE-A4D3-108B-EBFA-9175784F9362}"/>
              </a:ext>
            </a:extLst>
          </p:cNvPr>
          <p:cNvPicPr>
            <a:picLocks noGrp="1" noChangeAspect="1"/>
          </p:cNvPicPr>
          <p:nvPr>
            <p:ph type="pic" sz="quarter" idx="12"/>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6853836" y="0"/>
            <a:ext cx="2290164" cy="5143500"/>
          </a:xfrm>
        </p:spPr>
      </p:pic>
      <p:sp>
        <p:nvSpPr>
          <p:cNvPr id="17" name="Content Placeholder 16">
            <a:extLst>
              <a:ext uri="{FF2B5EF4-FFF2-40B4-BE49-F238E27FC236}">
                <a16:creationId xmlns:a16="http://schemas.microsoft.com/office/drawing/2014/main" id="{146B24B8-B3C1-2F67-8B86-D9CFF62272E8}"/>
              </a:ext>
            </a:extLst>
          </p:cNvPr>
          <p:cNvSpPr>
            <a:spLocks noGrp="1"/>
          </p:cNvSpPr>
          <p:nvPr>
            <p:ph idx="1"/>
          </p:nvPr>
        </p:nvSpPr>
        <p:spPr>
          <a:xfrm>
            <a:off x="381954" y="1106907"/>
            <a:ext cx="3816422" cy="3858853"/>
          </a:xfrm>
        </p:spPr>
        <p:txBody>
          <a:bodyPr>
            <a:normAutofit/>
          </a:bodyPr>
          <a:lstStyle/>
          <a:p>
            <a:pPr lvl="0"/>
            <a:r>
              <a:rPr lang="en-US" sz="1800" dirty="0"/>
              <a:t>Circular analogue of normal/ Gaussian distribution</a:t>
            </a:r>
          </a:p>
          <a:p>
            <a:pPr lvl="0"/>
            <a:endParaRPr lang="en-AU" sz="1800" dirty="0"/>
          </a:p>
          <a:p>
            <a:pPr lvl="0"/>
            <a:r>
              <a:rPr lang="en-US" sz="1800" dirty="0"/>
              <a:t>Parameters: </a:t>
            </a:r>
            <a:r>
              <a:rPr lang="en-US" sz="1800" dirty="0" err="1"/>
              <a:t>μ</a:t>
            </a:r>
            <a:r>
              <a:rPr lang="en-US" sz="1800" dirty="0"/>
              <a:t> (mean direction), </a:t>
            </a:r>
            <a:r>
              <a:rPr lang="en-US" sz="1800" dirty="0" err="1"/>
              <a:t>κ</a:t>
            </a:r>
            <a:r>
              <a:rPr lang="en-US" sz="1800" dirty="0"/>
              <a:t> (concentration)</a:t>
            </a:r>
          </a:p>
          <a:p>
            <a:pPr lvl="0"/>
            <a:endParaRPr lang="en-AU" sz="1800" dirty="0"/>
          </a:p>
          <a:p>
            <a:pPr lvl="0"/>
            <a:r>
              <a:rPr lang="en-US" sz="1800" dirty="0"/>
              <a:t>Natural for periodic phenomena</a:t>
            </a:r>
            <a:endParaRPr lang="en-AU" sz="1800" dirty="0"/>
          </a:p>
          <a:p>
            <a:pPr lvl="0"/>
            <a:endParaRPr lang="en-US" sz="1800" dirty="0"/>
          </a:p>
          <a:p>
            <a:pPr lvl="0"/>
            <a:r>
              <a:rPr lang="en-US" sz="1800" dirty="0"/>
              <a:t>Handles seasonal data appropriately</a:t>
            </a:r>
          </a:p>
          <a:p>
            <a:pPr lvl="0"/>
            <a:endParaRPr lang="en-US" sz="1800" dirty="0"/>
          </a:p>
          <a:p>
            <a:pPr lvl="0"/>
            <a:r>
              <a:rPr lang="en-US" sz="1800" dirty="0"/>
              <a:t>Easily implemented as a model family in {brms}</a:t>
            </a:r>
            <a:endParaRPr lang="en-AU" sz="1800" dirty="0"/>
          </a:p>
        </p:txBody>
      </p:sp>
      <p:sp>
        <p:nvSpPr>
          <p:cNvPr id="16" name="Title 15">
            <a:extLst>
              <a:ext uri="{FF2B5EF4-FFF2-40B4-BE49-F238E27FC236}">
                <a16:creationId xmlns:a16="http://schemas.microsoft.com/office/drawing/2014/main" id="{6606E31D-291D-5941-2270-5B9FCA34BA37}"/>
              </a:ext>
            </a:extLst>
          </p:cNvPr>
          <p:cNvSpPr>
            <a:spLocks noGrp="1"/>
          </p:cNvSpPr>
          <p:nvPr>
            <p:ph type="title"/>
          </p:nvPr>
        </p:nvSpPr>
        <p:spPr>
          <a:xfrm>
            <a:off x="755576" y="233771"/>
            <a:ext cx="6336704" cy="639365"/>
          </a:xfrm>
        </p:spPr>
        <p:txBody>
          <a:bodyPr>
            <a:normAutofit/>
          </a:bodyPr>
          <a:lstStyle/>
          <a:p>
            <a:r>
              <a:rPr lang="en-AU" sz="2800" dirty="0"/>
              <a:t>Von Mises Distributions</a:t>
            </a:r>
          </a:p>
        </p:txBody>
      </p:sp>
      <p:pic>
        <p:nvPicPr>
          <p:cNvPr id="7170" name="Picture 2">
            <a:extLst>
              <a:ext uri="{FF2B5EF4-FFF2-40B4-BE49-F238E27FC236}">
                <a16:creationId xmlns:a16="http://schemas.microsoft.com/office/drawing/2014/main" id="{1F08C39B-CBB7-F0B4-C24E-0C85223036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3907" y="1635646"/>
            <a:ext cx="4430093" cy="2272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379269"/>
      </p:ext>
    </p:extLst>
  </p:cSld>
  <p:clrMapOvr>
    <a:masterClrMapping/>
  </p:clrMapOvr>
</p:sld>
</file>

<file path=ppt/theme/theme1.xml><?xml version="1.0" encoding="utf-8"?>
<a:theme xmlns:a="http://schemas.openxmlformats.org/drawingml/2006/main" name="CSIRO vertic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nhanced - PowerPoint 16.9.potx" id="{4F98041D-D9B3-4E08-A3C9-B30BA3F3BE91}" vid="{6A211583-D044-422D-93D8-F2F99C74FA7B}"/>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SIRO horizont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nhanced - PowerPoint 16.9.potx" id="{4F98041D-D9B3-4E08-A3C9-B30BA3F3BE91}" vid="{EC3B6D36-974E-411B-B086-A73816F907A5}"/>
    </a:ext>
  </a:extLst>
</a:theme>
</file>

<file path=ppt/theme/theme3.xml><?xml version="1.0" encoding="utf-8"?>
<a:theme xmlns:a="http://schemas.openxmlformats.org/drawingml/2006/main" name="Data61 vertic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nhanced - PowerPoint 16.9.potx" id="{4F98041D-D9B3-4E08-A3C9-B30BA3F3BE91}" vid="{1299458D-C06C-460C-8B42-339E6ED71D73}"/>
    </a:ext>
  </a:extLst>
</a:theme>
</file>

<file path=ppt/theme/theme4.xml><?xml version="1.0" encoding="utf-8"?>
<a:theme xmlns:a="http://schemas.openxmlformats.org/drawingml/2006/main" name="Data61 horizont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nhanced - PowerPoint 16.9.potx" id="{4F98041D-D9B3-4E08-A3C9-B30BA3F3BE91}" vid="{F6ECE7A2-3530-44DB-8F98-FD8AA77288F1}"/>
    </a:ext>
  </a:extLst>
</a:theme>
</file>

<file path=ppt/theme/theme5.xml><?xml version="1.0" encoding="utf-8"?>
<a:theme xmlns:a="http://schemas.openxmlformats.org/drawingml/2006/main" name="MNF vertic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nhanced - PowerPoint 16.9.potx" id="{4F98041D-D9B3-4E08-A3C9-B30BA3F3BE91}" vid="{C7A76679-CF45-4EE3-8498-0C2B7FFABF93}"/>
    </a:ext>
  </a:extLst>
</a:theme>
</file>

<file path=ppt/theme/theme6.xml><?xml version="1.0" encoding="utf-8"?>
<a:theme xmlns:a="http://schemas.openxmlformats.org/drawingml/2006/main" name="MNF horizont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nhanced - PowerPoint 16.9.potx" id="{4F98041D-D9B3-4E08-A3C9-B30BA3F3BE91}" vid="{0C6A1ED2-B410-46FB-81B2-79F00C650E7D}"/>
    </a:ext>
  </a:extLst>
</a:theme>
</file>

<file path=ppt/theme/theme7.xml><?xml version="1.0" encoding="utf-8"?>
<a:theme xmlns:a="http://schemas.openxmlformats.org/drawingml/2006/main" name="Wordmark vertic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nhanced - PowerPoint 16.9.potx" id="{4F98041D-D9B3-4E08-A3C9-B30BA3F3BE91}" vid="{C056F28E-8F55-44A1-AD45-150F1A99D7E8}"/>
    </a:ext>
  </a:extLst>
</a:theme>
</file>

<file path=ppt/theme/theme8.xml><?xml version="1.0" encoding="utf-8"?>
<a:theme xmlns:a="http://schemas.openxmlformats.org/drawingml/2006/main" name="Wordmark horizontal">
  <a:themeElements>
    <a:clrScheme name="CSIRO">
      <a:dk1>
        <a:sysClr val="windowText" lastClr="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nhanced - PowerPoint 16.9.potx" id="{4F98041D-D9B3-4E08-A3C9-B30BA3F3BE91}" vid="{4B7D8AF2-83B9-4E50-841F-DB1276114F49}"/>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CSIRO vertical</Template>
  <TotalTime>10334</TotalTime>
  <Words>7076</Words>
  <Application>Microsoft Macintosh PowerPoint</Application>
  <PresentationFormat>On-screen Show (16:9)</PresentationFormat>
  <Paragraphs>750</Paragraphs>
  <Slides>39</Slides>
  <Notes>35</Notes>
  <HiddenSlides>0</HiddenSlides>
  <MMClips>0</MMClips>
  <ScaleCrop>false</ScaleCrop>
  <HeadingPairs>
    <vt:vector size="6" baseType="variant">
      <vt:variant>
        <vt:lpstr>Fonts Used</vt:lpstr>
      </vt:variant>
      <vt:variant>
        <vt:i4>5</vt:i4>
      </vt:variant>
      <vt:variant>
        <vt:lpstr>Theme</vt:lpstr>
      </vt:variant>
      <vt:variant>
        <vt:i4>8</vt:i4>
      </vt:variant>
      <vt:variant>
        <vt:lpstr>Slide Titles</vt:lpstr>
      </vt:variant>
      <vt:variant>
        <vt:i4>39</vt:i4>
      </vt:variant>
    </vt:vector>
  </HeadingPairs>
  <TitlesOfParts>
    <vt:vector size="52" baseType="lpstr">
      <vt:lpstr>Aptos</vt:lpstr>
      <vt:lpstr>Arial</vt:lpstr>
      <vt:lpstr>Calibri</vt:lpstr>
      <vt:lpstr>Courier New</vt:lpstr>
      <vt:lpstr>YAE54ehhlCI 0</vt:lpstr>
      <vt:lpstr>CSIRO vertical</vt:lpstr>
      <vt:lpstr>CSIRO horizontal</vt:lpstr>
      <vt:lpstr>Data61 vertical</vt:lpstr>
      <vt:lpstr>Data61 horizontal</vt:lpstr>
      <vt:lpstr>MNF vertical</vt:lpstr>
      <vt:lpstr>MNF horizontal</vt:lpstr>
      <vt:lpstr>Wordmark vertical</vt:lpstr>
      <vt:lpstr>Wordmark horizontal</vt:lpstr>
      <vt:lpstr>Continental-Scale Bayesian Analysis of Acacia Flowering Phenology  A Novel Framework Integrating Phylogenetic Signal and Circular Statistics</vt:lpstr>
      <vt:lpstr>PowerPoint Presentation</vt:lpstr>
      <vt:lpstr>Phenology &amp; Climate Research – what’s missing?</vt:lpstr>
      <vt:lpstr>Why Acacias?</vt:lpstr>
      <vt:lpstr>Herbaria + Natural History Collections at Scale</vt:lpstr>
      <vt:lpstr>PowerPoint Presentation</vt:lpstr>
      <vt:lpstr>PowerPoint Presentation</vt:lpstr>
      <vt:lpstr>The Circular Data Challenge </vt:lpstr>
      <vt:lpstr>Von Mises Distributions</vt:lpstr>
      <vt:lpstr>PowerPoint Presentation</vt:lpstr>
      <vt:lpstr>Variable Selection</vt:lpstr>
      <vt:lpstr>Phylogenetic Signal</vt:lpstr>
      <vt:lpstr>PowerPoint Presentation</vt:lpstr>
      <vt:lpstr>Model Specification &amp; Comparison</vt:lpstr>
      <vt:lpstr>Final Model Structure</vt:lpstr>
      <vt:lpstr>PowerPoint Presentation</vt:lpstr>
      <vt:lpstr>Overall Climate Effects</vt:lpstr>
      <vt:lpstr>Köppen Climate Zone Differences - Temperature </vt:lpstr>
      <vt:lpstr>Köppen Climate Zone Differences - Rainfall </vt:lpstr>
      <vt:lpstr>Species-Level Variation</vt:lpstr>
      <vt:lpstr>Species-Level Variation</vt:lpstr>
      <vt:lpstr>Phylogenetic Constraints </vt:lpstr>
      <vt:lpstr>Phylogenetic Constraints </vt:lpstr>
      <vt:lpstr>Spatial Patterns in Climate Sensitivity</vt:lpstr>
      <vt:lpstr>Our methodological innovations </vt:lpstr>
      <vt:lpstr>PowerPoint Presentation</vt:lpstr>
      <vt:lpstr>Plant Phenology and Climate Change</vt:lpstr>
      <vt:lpstr>Data preparation workflow</vt:lpstr>
      <vt:lpstr>Model Implementation &amp; Diagnostics</vt:lpstr>
      <vt:lpstr>Model Details</vt:lpstr>
      <vt:lpstr>Limitations &amp; Future Directions</vt:lpstr>
      <vt:lpstr>Climate Projections &amp; Forecasting Future Flowering Phenology</vt:lpstr>
      <vt:lpstr>Species-Level Variation</vt:lpstr>
      <vt:lpstr>Phylogenetic Constraints </vt:lpstr>
      <vt:lpstr>Phylogenetic Constraints </vt:lpstr>
      <vt:lpstr>Phylogenetic Constraints </vt:lpstr>
      <vt:lpstr>Phylogenetic Constraints </vt:lpstr>
      <vt:lpstr>Phylogenetic Constraints </vt:lpstr>
      <vt:lpstr>Spatial Patterns in Climate Sensitivity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Forbes, Owen (He / Him) (NCMI, Black Mountain)</dc:creator>
  <cp:lastModifiedBy>Forbes, Owen (He / Him) (NCMI, Black Mountain)</cp:lastModifiedBy>
  <cp:revision>4</cp:revision>
  <cp:lastPrinted>2019-07-25T05:14:36Z</cp:lastPrinted>
  <dcterms:created xsi:type="dcterms:W3CDTF">2025-08-25T08:30:23Z</dcterms:created>
  <dcterms:modified xsi:type="dcterms:W3CDTF">2025-11-26T23:49:14Z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ad370f1-5840-4c36-bb65-89acaaf849ca_Enabled">
    <vt:lpwstr>true</vt:lpwstr>
  </property>
  <property fmtid="{D5CDD505-2E9C-101B-9397-08002B2CF9AE}" pid="3" name="MSIP_Label_0ad370f1-5840-4c36-bb65-89acaaf849ca_SetDate">
    <vt:lpwstr>2025-10-10T03:25:25Z</vt:lpwstr>
  </property>
  <property fmtid="{D5CDD505-2E9C-101B-9397-08002B2CF9AE}" pid="4" name="MSIP_Label_0ad370f1-5840-4c36-bb65-89acaaf849ca_Method">
    <vt:lpwstr>Privileged</vt:lpwstr>
  </property>
  <property fmtid="{D5CDD505-2E9C-101B-9397-08002B2CF9AE}" pid="5" name="MSIP_Label_0ad370f1-5840-4c36-bb65-89acaaf849ca_Name">
    <vt:lpwstr>OFFICIAL</vt:lpwstr>
  </property>
  <property fmtid="{D5CDD505-2E9C-101B-9397-08002B2CF9AE}" pid="6" name="MSIP_Label_0ad370f1-5840-4c36-bb65-89acaaf849ca_SiteId">
    <vt:lpwstr>0fe05593-19ac-4f98-adbf-0375fce7f160</vt:lpwstr>
  </property>
  <property fmtid="{D5CDD505-2E9C-101B-9397-08002B2CF9AE}" pid="7" name="MSIP_Label_0ad370f1-5840-4c36-bb65-89acaaf849ca_ActionId">
    <vt:lpwstr>8d3620ce-019f-4e0d-b670-7052d4cdceef</vt:lpwstr>
  </property>
  <property fmtid="{D5CDD505-2E9C-101B-9397-08002B2CF9AE}" pid="8" name="MSIP_Label_0ad370f1-5840-4c36-bb65-89acaaf849ca_ContentBits">
    <vt:lpwstr>3</vt:lpwstr>
  </property>
  <property fmtid="{D5CDD505-2E9C-101B-9397-08002B2CF9AE}" pid="9" name="MSIP_Label_0ad370f1-5840-4c36-bb65-89acaaf849ca_Tag">
    <vt:lpwstr>50, 0, 1, 1</vt:lpwstr>
  </property>
  <property fmtid="{D5CDD505-2E9C-101B-9397-08002B2CF9AE}" pid="10" name="ClassificationContentMarkingFooterLocations">
    <vt:lpwstr>CSIRO vertical:8\CSIRO horizontal:8\Data61 vertical:8\Data61 horizontal:8\MNF vertical:8\MNF horizontal:8\Wordmark vertical:9\Wordmark horizontal:8</vt:lpwstr>
  </property>
  <property fmtid="{D5CDD505-2E9C-101B-9397-08002B2CF9AE}" pid="11" name="ClassificationContentMarkingFooterText">
    <vt:lpwstr>OFFICIAL</vt:lpwstr>
  </property>
  <property fmtid="{D5CDD505-2E9C-101B-9397-08002B2CF9AE}" pid="12" name="ClassificationContentMarkingHeaderLocations">
    <vt:lpwstr>CSIRO vertical:7\CSIRO horizontal:7\Data61 vertical:7\Data61 horizontal:7\MNF vertical:7\MNF horizontal:7\Wordmark vertical:8\Wordmark horizontal:7</vt:lpwstr>
  </property>
  <property fmtid="{D5CDD505-2E9C-101B-9397-08002B2CF9AE}" pid="13" name="ClassificationContentMarkingHeaderText">
    <vt:lpwstr>OFFICIAL</vt:lpwstr>
  </property>
</Properties>
</file>